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57" r:id="rId4"/>
    <p:sldId id="258" r:id="rId5"/>
    <p:sldId id="283" r:id="rId6"/>
    <p:sldId id="295" r:id="rId7"/>
    <p:sldId id="305" r:id="rId8"/>
    <p:sldId id="260" r:id="rId9"/>
    <p:sldId id="261" r:id="rId10"/>
    <p:sldId id="287" r:id="rId11"/>
    <p:sldId id="296" r:id="rId12"/>
    <p:sldId id="297" r:id="rId13"/>
    <p:sldId id="298" r:id="rId14"/>
    <p:sldId id="299" r:id="rId15"/>
    <p:sldId id="262" r:id="rId16"/>
    <p:sldId id="300" r:id="rId17"/>
    <p:sldId id="308" r:id="rId18"/>
    <p:sldId id="264" r:id="rId19"/>
    <p:sldId id="267" r:id="rId20"/>
    <p:sldId id="268" r:id="rId21"/>
    <p:sldId id="269" r:id="rId22"/>
    <p:sldId id="271" r:id="rId23"/>
    <p:sldId id="272" r:id="rId24"/>
    <p:sldId id="282" r:id="rId25"/>
    <p:sldId id="275" r:id="rId26"/>
    <p:sldId id="276" r:id="rId27"/>
    <p:sldId id="277" r:id="rId28"/>
    <p:sldId id="278" r:id="rId29"/>
    <p:sldId id="281" r:id="rId30"/>
    <p:sldId id="279" r:id="rId31"/>
    <p:sldId id="285" r:id="rId32"/>
    <p:sldId id="288" r:id="rId33"/>
    <p:sldId id="289" r:id="rId34"/>
    <p:sldId id="290" r:id="rId35"/>
    <p:sldId id="301" r:id="rId36"/>
    <p:sldId id="284" r:id="rId37"/>
    <p:sldId id="291" r:id="rId38"/>
    <p:sldId id="292" r:id="rId39"/>
    <p:sldId id="293" r:id="rId40"/>
    <p:sldId id="303" r:id="rId4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EJAR" initials="JB" lastIdx="1" clrIdx="0">
    <p:extLst>
      <p:ext uri="{19B8F6BF-5375-455C-9EA6-DF929625EA0E}">
        <p15:presenceInfo xmlns:p15="http://schemas.microsoft.com/office/powerpoint/2012/main" userId="7f196a12df6a70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98"/>
    <p:restoredTop sz="94454"/>
  </p:normalViewPr>
  <p:slideViewPr>
    <p:cSldViewPr snapToGrid="0" snapToObjects="1">
      <p:cViewPr varScale="1">
        <p:scale>
          <a:sx n="90" d="100"/>
          <a:sy n="90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6" Type="http://schemas.openxmlformats.org/officeDocument/2006/relationships/image" Target="../media/image61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svg"/><Relationship Id="rId16" Type="http://schemas.openxmlformats.org/officeDocument/2006/relationships/image" Target="../media/image61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50B73-B36C-5042-B95E-DE76FDFCB784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48E28BBE-0D68-EE48-809C-19B96310F90F}">
      <dgm:prSet phldrT="[Texto]"/>
      <dgm:spPr/>
      <dgm:t>
        <a:bodyPr/>
        <a:lstStyle/>
        <a:p>
          <a:r>
            <a:rPr lang="es-ES" dirty="0"/>
            <a:t>Disfunción neutrófilos</a:t>
          </a:r>
        </a:p>
      </dgm:t>
    </dgm:pt>
    <dgm:pt modelId="{7AE50FF6-5B42-8A4A-A5A4-2CD2D4AB0F0B}" type="parTrans" cxnId="{BE20F823-45EC-4F41-A5C4-0854C697AC8B}">
      <dgm:prSet/>
      <dgm:spPr/>
      <dgm:t>
        <a:bodyPr/>
        <a:lstStyle/>
        <a:p>
          <a:endParaRPr lang="es-ES"/>
        </a:p>
      </dgm:t>
    </dgm:pt>
    <dgm:pt modelId="{56A4B8E6-3CF5-F34A-9DD2-5A40B58FD4C4}" type="sibTrans" cxnId="{BE20F823-45EC-4F41-A5C4-0854C697AC8B}">
      <dgm:prSet/>
      <dgm:spPr/>
      <dgm:t>
        <a:bodyPr/>
        <a:lstStyle/>
        <a:p>
          <a:endParaRPr lang="es-ES"/>
        </a:p>
      </dgm:t>
    </dgm:pt>
    <dgm:pt modelId="{0A382F72-FD74-9F49-BD9C-9061C36FEC41}">
      <dgm:prSet phldrT="[Texto]"/>
      <dgm:spPr/>
      <dgm:t>
        <a:bodyPr/>
        <a:lstStyle/>
        <a:p>
          <a:r>
            <a:rPr lang="es-ES" dirty="0"/>
            <a:t>Disminución poder </a:t>
          </a:r>
          <a:r>
            <a:rPr lang="es-ES" dirty="0" err="1"/>
            <a:t>bactericída</a:t>
          </a:r>
          <a:r>
            <a:rPr lang="es-ES" dirty="0"/>
            <a:t> intracelular </a:t>
          </a:r>
        </a:p>
      </dgm:t>
    </dgm:pt>
    <dgm:pt modelId="{CFD4AFB8-B111-5F40-84A0-2EDFA9963783}" type="parTrans" cxnId="{0AF6FD1C-F829-9F47-85C7-12448DA2184D}">
      <dgm:prSet/>
      <dgm:spPr/>
      <dgm:t>
        <a:bodyPr/>
        <a:lstStyle/>
        <a:p>
          <a:endParaRPr lang="es-ES"/>
        </a:p>
      </dgm:t>
    </dgm:pt>
    <dgm:pt modelId="{C0FBC5DF-B6B8-8C46-9DEE-6C22B5D727A4}" type="sibTrans" cxnId="{0AF6FD1C-F829-9F47-85C7-12448DA2184D}">
      <dgm:prSet/>
      <dgm:spPr/>
      <dgm:t>
        <a:bodyPr/>
        <a:lstStyle/>
        <a:p>
          <a:endParaRPr lang="es-ES"/>
        </a:p>
      </dgm:t>
    </dgm:pt>
    <dgm:pt modelId="{35A637F5-2EB6-3F45-A873-B1BD255E5BE6}">
      <dgm:prSet phldrT="[Texto]"/>
      <dgm:spPr/>
      <dgm:t>
        <a:bodyPr/>
        <a:lstStyle/>
        <a:p>
          <a:r>
            <a:rPr lang="es-ES" dirty="0"/>
            <a:t>Daño endotelial y microcirculación </a:t>
          </a:r>
        </a:p>
      </dgm:t>
    </dgm:pt>
    <dgm:pt modelId="{EB77225F-D431-9544-BA9C-96F38E24B05F}" type="parTrans" cxnId="{8106D286-0E8B-1541-A246-8E44625BC203}">
      <dgm:prSet/>
      <dgm:spPr/>
      <dgm:t>
        <a:bodyPr/>
        <a:lstStyle/>
        <a:p>
          <a:endParaRPr lang="es-ES"/>
        </a:p>
      </dgm:t>
    </dgm:pt>
    <dgm:pt modelId="{EC91F9FF-2E53-524D-BE3F-8D179143AC34}" type="sibTrans" cxnId="{8106D286-0E8B-1541-A246-8E44625BC203}">
      <dgm:prSet/>
      <dgm:spPr/>
      <dgm:t>
        <a:bodyPr/>
        <a:lstStyle/>
        <a:p>
          <a:endParaRPr lang="es-ES"/>
        </a:p>
      </dgm:t>
    </dgm:pt>
    <dgm:pt modelId="{2B8B1B28-EB9F-3A48-A104-12781F3BA361}" type="pres">
      <dgm:prSet presAssocID="{80C50B73-B36C-5042-B95E-DE76FDFCB784}" presName="linearFlow" presStyleCnt="0">
        <dgm:presLayoutVars>
          <dgm:dir/>
          <dgm:resizeHandles val="exact"/>
        </dgm:presLayoutVars>
      </dgm:prSet>
      <dgm:spPr/>
    </dgm:pt>
    <dgm:pt modelId="{E8A8AB8D-C6A6-A743-BA1B-7B154396BF31}" type="pres">
      <dgm:prSet presAssocID="{48E28BBE-0D68-EE48-809C-19B96310F90F}" presName="composite" presStyleCnt="0"/>
      <dgm:spPr/>
    </dgm:pt>
    <dgm:pt modelId="{4CA131B0-A632-7146-A70F-E189377C585A}" type="pres">
      <dgm:prSet presAssocID="{48E28BBE-0D68-EE48-809C-19B96310F90F}" presName="imgShp" presStyleLbl="fgImgPlace1" presStyleIdx="0" presStyleCnt="3"/>
      <dgm:spPr/>
    </dgm:pt>
    <dgm:pt modelId="{89C362C6-A4E7-4C4E-A1C0-6FE8A936E04D}" type="pres">
      <dgm:prSet presAssocID="{48E28BBE-0D68-EE48-809C-19B96310F90F}" presName="txShp" presStyleLbl="node1" presStyleIdx="0" presStyleCnt="3">
        <dgm:presLayoutVars>
          <dgm:bulletEnabled val="1"/>
        </dgm:presLayoutVars>
      </dgm:prSet>
      <dgm:spPr/>
    </dgm:pt>
    <dgm:pt modelId="{BB2EC17A-CC0E-A64B-9813-7A293E23DF56}" type="pres">
      <dgm:prSet presAssocID="{56A4B8E6-3CF5-F34A-9DD2-5A40B58FD4C4}" presName="spacing" presStyleCnt="0"/>
      <dgm:spPr/>
    </dgm:pt>
    <dgm:pt modelId="{AB771400-62F4-4D4B-ADE8-1BDC033DD25B}" type="pres">
      <dgm:prSet presAssocID="{0A382F72-FD74-9F49-BD9C-9061C36FEC41}" presName="composite" presStyleCnt="0"/>
      <dgm:spPr/>
    </dgm:pt>
    <dgm:pt modelId="{D0446071-58B8-7345-B76C-B38357E596C6}" type="pres">
      <dgm:prSet presAssocID="{0A382F72-FD74-9F49-BD9C-9061C36FEC41}" presName="imgShp" presStyleLbl="fgImgPlace1" presStyleIdx="1" presStyleCnt="3"/>
      <dgm:spPr/>
    </dgm:pt>
    <dgm:pt modelId="{40D12790-97A1-F547-9727-F0BF6C131DCF}" type="pres">
      <dgm:prSet presAssocID="{0A382F72-FD74-9F49-BD9C-9061C36FEC41}" presName="txShp" presStyleLbl="node1" presStyleIdx="1" presStyleCnt="3">
        <dgm:presLayoutVars>
          <dgm:bulletEnabled val="1"/>
        </dgm:presLayoutVars>
      </dgm:prSet>
      <dgm:spPr/>
    </dgm:pt>
    <dgm:pt modelId="{08C8F425-F5DA-2F41-94F5-B62075026342}" type="pres">
      <dgm:prSet presAssocID="{C0FBC5DF-B6B8-8C46-9DEE-6C22B5D727A4}" presName="spacing" presStyleCnt="0"/>
      <dgm:spPr/>
    </dgm:pt>
    <dgm:pt modelId="{3CDED8C2-EE97-FC40-89CC-D85A454E865D}" type="pres">
      <dgm:prSet presAssocID="{35A637F5-2EB6-3F45-A873-B1BD255E5BE6}" presName="composite" presStyleCnt="0"/>
      <dgm:spPr/>
    </dgm:pt>
    <dgm:pt modelId="{A784FC34-450B-1844-BD3C-FB131D21FC49}" type="pres">
      <dgm:prSet presAssocID="{35A637F5-2EB6-3F45-A873-B1BD255E5BE6}" presName="imgShp" presStyleLbl="fgImgPlace1" presStyleIdx="2" presStyleCnt="3"/>
      <dgm:spPr/>
    </dgm:pt>
    <dgm:pt modelId="{A63A5700-480C-DF4E-B9F7-69390F3AA91A}" type="pres">
      <dgm:prSet presAssocID="{35A637F5-2EB6-3F45-A873-B1BD255E5BE6}" presName="txShp" presStyleLbl="node1" presStyleIdx="2" presStyleCnt="3">
        <dgm:presLayoutVars>
          <dgm:bulletEnabled val="1"/>
        </dgm:presLayoutVars>
      </dgm:prSet>
      <dgm:spPr/>
    </dgm:pt>
  </dgm:ptLst>
  <dgm:cxnLst>
    <dgm:cxn modelId="{0AF6FD1C-F829-9F47-85C7-12448DA2184D}" srcId="{80C50B73-B36C-5042-B95E-DE76FDFCB784}" destId="{0A382F72-FD74-9F49-BD9C-9061C36FEC41}" srcOrd="1" destOrd="0" parTransId="{CFD4AFB8-B111-5F40-84A0-2EDFA9963783}" sibTransId="{C0FBC5DF-B6B8-8C46-9DEE-6C22B5D727A4}"/>
    <dgm:cxn modelId="{BE20F823-45EC-4F41-A5C4-0854C697AC8B}" srcId="{80C50B73-B36C-5042-B95E-DE76FDFCB784}" destId="{48E28BBE-0D68-EE48-809C-19B96310F90F}" srcOrd="0" destOrd="0" parTransId="{7AE50FF6-5B42-8A4A-A5A4-2CD2D4AB0F0B}" sibTransId="{56A4B8E6-3CF5-F34A-9DD2-5A40B58FD4C4}"/>
    <dgm:cxn modelId="{C0884646-10AA-904D-AF68-B2BC6DBB24C1}" type="presOf" srcId="{48E28BBE-0D68-EE48-809C-19B96310F90F}" destId="{89C362C6-A4E7-4C4E-A1C0-6FE8A936E04D}" srcOrd="0" destOrd="0" presId="urn:microsoft.com/office/officeart/2005/8/layout/vList3"/>
    <dgm:cxn modelId="{A9CFD859-5E25-5A4E-8E08-963F1C2141D1}" type="presOf" srcId="{80C50B73-B36C-5042-B95E-DE76FDFCB784}" destId="{2B8B1B28-EB9F-3A48-A104-12781F3BA361}" srcOrd="0" destOrd="0" presId="urn:microsoft.com/office/officeart/2005/8/layout/vList3"/>
    <dgm:cxn modelId="{6103D87A-87A3-B94B-A78C-E078A11816A6}" type="presOf" srcId="{0A382F72-FD74-9F49-BD9C-9061C36FEC41}" destId="{40D12790-97A1-F547-9727-F0BF6C131DCF}" srcOrd="0" destOrd="0" presId="urn:microsoft.com/office/officeart/2005/8/layout/vList3"/>
    <dgm:cxn modelId="{8106D286-0E8B-1541-A246-8E44625BC203}" srcId="{80C50B73-B36C-5042-B95E-DE76FDFCB784}" destId="{35A637F5-2EB6-3F45-A873-B1BD255E5BE6}" srcOrd="2" destOrd="0" parTransId="{EB77225F-D431-9544-BA9C-96F38E24B05F}" sibTransId="{EC91F9FF-2E53-524D-BE3F-8D179143AC34}"/>
    <dgm:cxn modelId="{02401688-DC54-AD4B-85A2-D741106B5C97}" type="presOf" srcId="{35A637F5-2EB6-3F45-A873-B1BD255E5BE6}" destId="{A63A5700-480C-DF4E-B9F7-69390F3AA91A}" srcOrd="0" destOrd="0" presId="urn:microsoft.com/office/officeart/2005/8/layout/vList3"/>
    <dgm:cxn modelId="{158B11D4-F5A7-C842-A257-426AD5C909E7}" type="presParOf" srcId="{2B8B1B28-EB9F-3A48-A104-12781F3BA361}" destId="{E8A8AB8D-C6A6-A743-BA1B-7B154396BF31}" srcOrd="0" destOrd="0" presId="urn:microsoft.com/office/officeart/2005/8/layout/vList3"/>
    <dgm:cxn modelId="{9C121144-59C5-5545-BA67-5B15AE628933}" type="presParOf" srcId="{E8A8AB8D-C6A6-A743-BA1B-7B154396BF31}" destId="{4CA131B0-A632-7146-A70F-E189377C585A}" srcOrd="0" destOrd="0" presId="urn:microsoft.com/office/officeart/2005/8/layout/vList3"/>
    <dgm:cxn modelId="{D2563297-A376-B743-B5CB-E578B45F2E79}" type="presParOf" srcId="{E8A8AB8D-C6A6-A743-BA1B-7B154396BF31}" destId="{89C362C6-A4E7-4C4E-A1C0-6FE8A936E04D}" srcOrd="1" destOrd="0" presId="urn:microsoft.com/office/officeart/2005/8/layout/vList3"/>
    <dgm:cxn modelId="{0B08EF10-7BDF-5B4C-8DD7-2DD83597D4D7}" type="presParOf" srcId="{2B8B1B28-EB9F-3A48-A104-12781F3BA361}" destId="{BB2EC17A-CC0E-A64B-9813-7A293E23DF56}" srcOrd="1" destOrd="0" presId="urn:microsoft.com/office/officeart/2005/8/layout/vList3"/>
    <dgm:cxn modelId="{031B9BD0-88DC-FE42-B2B5-E4CCF1356800}" type="presParOf" srcId="{2B8B1B28-EB9F-3A48-A104-12781F3BA361}" destId="{AB771400-62F4-4D4B-ADE8-1BDC033DD25B}" srcOrd="2" destOrd="0" presId="urn:microsoft.com/office/officeart/2005/8/layout/vList3"/>
    <dgm:cxn modelId="{3A0278B0-C55E-DB42-9B8B-C40FB2B96E6D}" type="presParOf" srcId="{AB771400-62F4-4D4B-ADE8-1BDC033DD25B}" destId="{D0446071-58B8-7345-B76C-B38357E596C6}" srcOrd="0" destOrd="0" presId="urn:microsoft.com/office/officeart/2005/8/layout/vList3"/>
    <dgm:cxn modelId="{AD7D7342-7674-B94E-8E0F-8C3546CFD2A2}" type="presParOf" srcId="{AB771400-62F4-4D4B-ADE8-1BDC033DD25B}" destId="{40D12790-97A1-F547-9727-F0BF6C131DCF}" srcOrd="1" destOrd="0" presId="urn:microsoft.com/office/officeart/2005/8/layout/vList3"/>
    <dgm:cxn modelId="{E237C742-910D-DC43-BC67-D41FCBE6FF9A}" type="presParOf" srcId="{2B8B1B28-EB9F-3A48-A104-12781F3BA361}" destId="{08C8F425-F5DA-2F41-94F5-B62075026342}" srcOrd="3" destOrd="0" presId="urn:microsoft.com/office/officeart/2005/8/layout/vList3"/>
    <dgm:cxn modelId="{A1023EAF-E8E4-684B-A271-2997A1C32CFD}" type="presParOf" srcId="{2B8B1B28-EB9F-3A48-A104-12781F3BA361}" destId="{3CDED8C2-EE97-FC40-89CC-D85A454E865D}" srcOrd="4" destOrd="0" presId="urn:microsoft.com/office/officeart/2005/8/layout/vList3"/>
    <dgm:cxn modelId="{42CF0616-8D0E-BA42-AAC7-39D1622E2B47}" type="presParOf" srcId="{3CDED8C2-EE97-FC40-89CC-D85A454E865D}" destId="{A784FC34-450B-1844-BD3C-FB131D21FC49}" srcOrd="0" destOrd="0" presId="urn:microsoft.com/office/officeart/2005/8/layout/vList3"/>
    <dgm:cxn modelId="{552956AB-1446-B14D-99E7-B3901181D026}" type="presParOf" srcId="{3CDED8C2-EE97-FC40-89CC-D85A454E865D}" destId="{A63A5700-480C-DF4E-B9F7-69390F3AA9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F0B48-D434-4F61-9EF5-A6F43BCE3E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AE30666-FCF0-448F-BB09-FE6360A0E2CD}">
      <dgm:prSet/>
      <dgm:spPr/>
      <dgm:t>
        <a:bodyPr/>
        <a:lstStyle/>
        <a:p>
          <a:pPr>
            <a:lnSpc>
              <a:spcPct val="100000"/>
            </a:lnSpc>
          </a:pPr>
          <a:r>
            <a:rPr lang="es-AR" dirty="0"/>
            <a:t>La hiperglucemia de estrés es un  marcador de severidad de enfermedad y de estrés quirurgico .</a:t>
          </a:r>
          <a:endParaRPr lang="en-US" dirty="0"/>
        </a:p>
      </dgm:t>
    </dgm:pt>
    <dgm:pt modelId="{EE9E7660-AF97-469D-B969-E0F7446A935E}" type="parTrans" cxnId="{18F6796D-9F16-4BD9-898B-5FAF33BBBBD1}">
      <dgm:prSet/>
      <dgm:spPr/>
      <dgm:t>
        <a:bodyPr/>
        <a:lstStyle/>
        <a:p>
          <a:endParaRPr lang="en-US"/>
        </a:p>
      </dgm:t>
    </dgm:pt>
    <dgm:pt modelId="{FCE7D979-199D-4C39-8EC4-7FB8C5F46734}" type="sibTrans" cxnId="{18F6796D-9F16-4BD9-898B-5FAF33BBBB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F00800-EA05-4059-8419-CCD8C74111CE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Un porcentaje importante de estos pacientes evolucionará a Diabetes. </a:t>
          </a:r>
          <a:endParaRPr lang="en-US"/>
        </a:p>
      </dgm:t>
    </dgm:pt>
    <dgm:pt modelId="{FF091A3E-3C3D-4DB1-9275-9555975BC17E}" type="parTrans" cxnId="{EA554A5F-D2DB-46A1-83C6-5D17BEBFABEB}">
      <dgm:prSet/>
      <dgm:spPr/>
      <dgm:t>
        <a:bodyPr/>
        <a:lstStyle/>
        <a:p>
          <a:endParaRPr lang="en-US"/>
        </a:p>
      </dgm:t>
    </dgm:pt>
    <dgm:pt modelId="{BADCD9D3-DD66-4EE8-A540-516FCDF56E57}" type="sibTrans" cxnId="{EA554A5F-D2DB-46A1-83C6-5D17BEBFABE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A7E8B3-54B2-42AE-A644-81BB6F12E6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AUMENTA MORBI- MORTALIDAD</a:t>
          </a:r>
        </a:p>
      </dgm:t>
    </dgm:pt>
    <dgm:pt modelId="{C8AB3A31-7B70-4560-B330-CDAA8142BC5B}" type="parTrans" cxnId="{D0B215E2-975D-4BD5-BE62-9F26FAF83291}">
      <dgm:prSet/>
      <dgm:spPr/>
      <dgm:t>
        <a:bodyPr/>
        <a:lstStyle/>
        <a:p>
          <a:endParaRPr lang="en-US"/>
        </a:p>
      </dgm:t>
    </dgm:pt>
    <dgm:pt modelId="{57608697-180F-4FC1-8F39-B39737465901}" type="sibTrans" cxnId="{D0B215E2-975D-4BD5-BE62-9F26FAF832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BBD4CC-8846-470E-910D-109B0D7CCDA3}">
      <dgm:prSet/>
      <dgm:spPr/>
      <dgm:t>
        <a:bodyPr/>
        <a:lstStyle/>
        <a:p>
          <a:pPr>
            <a:lnSpc>
              <a:spcPct val="100000"/>
            </a:lnSpc>
          </a:pPr>
          <a:r>
            <a:rPr lang="es-AR" dirty="0"/>
            <a:t>El target Glucémico entre 140 – 180 mg/dl </a:t>
          </a:r>
          <a:endParaRPr lang="en-US" dirty="0"/>
        </a:p>
      </dgm:t>
    </dgm:pt>
    <dgm:pt modelId="{B110CA22-BF5B-4C23-B5DE-FF795B5C33EC}" type="parTrans" cxnId="{7FA90777-602C-42FB-9F57-EF9F385EB459}">
      <dgm:prSet/>
      <dgm:spPr/>
      <dgm:t>
        <a:bodyPr/>
        <a:lstStyle/>
        <a:p>
          <a:endParaRPr lang="en-US"/>
        </a:p>
      </dgm:t>
    </dgm:pt>
    <dgm:pt modelId="{DEC09296-DD66-4DF0-9D57-7E91DB095B83}" type="sibTrans" cxnId="{7FA90777-602C-42FB-9F57-EF9F385EB4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73AF22-3FC5-49E2-BFF4-55B96987FBAC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La perfusion de insulina en tasa variable es el método de tratamiento de elección </a:t>
          </a:r>
          <a:endParaRPr lang="en-US" dirty="0"/>
        </a:p>
      </dgm:t>
    </dgm:pt>
    <dgm:pt modelId="{4F0C3D34-E1FF-452B-9156-154A4F68AC3D}" type="parTrans" cxnId="{000C3C74-1928-4D58-9B4A-2A5B94FB398F}">
      <dgm:prSet/>
      <dgm:spPr/>
      <dgm:t>
        <a:bodyPr/>
        <a:lstStyle/>
        <a:p>
          <a:endParaRPr lang="en-US"/>
        </a:p>
      </dgm:t>
    </dgm:pt>
    <dgm:pt modelId="{8E439EFD-9A42-46F9-BD51-1C331ED4ADF5}" type="sibTrans" cxnId="{000C3C74-1928-4D58-9B4A-2A5B94FB39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020EE6-A975-4800-BDDD-D2FCB950E61B}">
      <dgm:prSet/>
      <dgm:spPr/>
      <dgm:t>
        <a:bodyPr/>
        <a:lstStyle/>
        <a:p>
          <a:pPr>
            <a:lnSpc>
              <a:spcPct val="100000"/>
            </a:lnSpc>
          </a:pPr>
          <a:r>
            <a:rPr lang="es-AR" dirty="0"/>
            <a:t>Debe abandonarse el tratamiento intensivo por riesgo de disglicemias.</a:t>
          </a:r>
          <a:endParaRPr lang="en-US" dirty="0"/>
        </a:p>
      </dgm:t>
    </dgm:pt>
    <dgm:pt modelId="{6297F859-DF58-47D2-BB31-ACE15CC74829}" type="parTrans" cxnId="{A3276F7F-AC34-4CB5-8C75-53A624814B5F}">
      <dgm:prSet/>
      <dgm:spPr/>
      <dgm:t>
        <a:bodyPr/>
        <a:lstStyle/>
        <a:p>
          <a:endParaRPr lang="en-US"/>
        </a:p>
      </dgm:t>
    </dgm:pt>
    <dgm:pt modelId="{ACF0653E-5EB3-4F6A-A470-38409BA23C16}" type="sibTrans" cxnId="{A3276F7F-AC34-4CB5-8C75-53A624814B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91B494-2D9F-4855-874B-E70A54541A13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Las instituciones deben fomentar protocolos interdisciplinarios para el manejo de la hiperglucemia.</a:t>
          </a:r>
          <a:endParaRPr lang="en-US"/>
        </a:p>
      </dgm:t>
    </dgm:pt>
    <dgm:pt modelId="{0E7A6DD0-9D92-42A6-B5EA-CD5D6006B95F}" type="parTrans" cxnId="{C6B7E21D-C8FF-4E48-A8E5-A61DFED1C68C}">
      <dgm:prSet/>
      <dgm:spPr/>
      <dgm:t>
        <a:bodyPr/>
        <a:lstStyle/>
        <a:p>
          <a:endParaRPr lang="en-US"/>
        </a:p>
      </dgm:t>
    </dgm:pt>
    <dgm:pt modelId="{F258C25D-40FC-411F-A7B8-CF8C54DC87B6}" type="sibTrans" cxnId="{C6B7E21D-C8FF-4E48-A8E5-A61DFED1C6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6D7994-4344-440B-AC3C-2C7CA68D9F0A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El Anestesiólogo debe asumir su rol en la  Medicina perioperatoria </a:t>
          </a:r>
          <a:endParaRPr lang="en-US"/>
        </a:p>
      </dgm:t>
    </dgm:pt>
    <dgm:pt modelId="{9AD1C1A7-DC88-4429-BA0D-F9E3761A89D1}" type="parTrans" cxnId="{E7158FCC-D207-4292-9014-D7D3A00609C6}">
      <dgm:prSet/>
      <dgm:spPr/>
      <dgm:t>
        <a:bodyPr/>
        <a:lstStyle/>
        <a:p>
          <a:endParaRPr lang="en-US"/>
        </a:p>
      </dgm:t>
    </dgm:pt>
    <dgm:pt modelId="{91B25B2D-B936-4FAD-BDC4-07589C4D6E64}" type="sibTrans" cxnId="{E7158FCC-D207-4292-9014-D7D3A00609C6}">
      <dgm:prSet/>
      <dgm:spPr/>
      <dgm:t>
        <a:bodyPr/>
        <a:lstStyle/>
        <a:p>
          <a:endParaRPr lang="en-US"/>
        </a:p>
      </dgm:t>
    </dgm:pt>
    <dgm:pt modelId="{A5360592-A5EE-46AD-AAB4-18376566E7CB}" type="pres">
      <dgm:prSet presAssocID="{AD2F0B48-D434-4F61-9EF5-A6F43BCE3E8F}" presName="root" presStyleCnt="0">
        <dgm:presLayoutVars>
          <dgm:dir/>
          <dgm:resizeHandles val="exact"/>
        </dgm:presLayoutVars>
      </dgm:prSet>
      <dgm:spPr/>
    </dgm:pt>
    <dgm:pt modelId="{330F0677-4F93-4FC0-A936-D53CD8056D23}" type="pres">
      <dgm:prSet presAssocID="{3AE30666-FCF0-448F-BB09-FE6360A0E2CD}" presName="compNode" presStyleCnt="0"/>
      <dgm:spPr/>
    </dgm:pt>
    <dgm:pt modelId="{D22D6049-54A0-4E96-B54C-B4B0799A8308}" type="pres">
      <dgm:prSet presAssocID="{3AE30666-FCF0-448F-BB09-FE6360A0E2CD}" presName="bgRect" presStyleLbl="bgShp" presStyleIdx="0" presStyleCnt="8"/>
      <dgm:spPr/>
    </dgm:pt>
    <dgm:pt modelId="{BD32261E-CF6D-44BE-BF12-A343FF1B00A7}" type="pres">
      <dgm:prSet presAssocID="{3AE30666-FCF0-448F-BB09-FE6360A0E2C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1AB4B075-1EC5-4CC8-9AF0-EF06814283E3}" type="pres">
      <dgm:prSet presAssocID="{3AE30666-FCF0-448F-BB09-FE6360A0E2CD}" presName="spaceRect" presStyleCnt="0"/>
      <dgm:spPr/>
    </dgm:pt>
    <dgm:pt modelId="{FAF31165-3F45-4C29-8031-C15A4FC1830D}" type="pres">
      <dgm:prSet presAssocID="{3AE30666-FCF0-448F-BB09-FE6360A0E2CD}" presName="parTx" presStyleLbl="revTx" presStyleIdx="0" presStyleCnt="8">
        <dgm:presLayoutVars>
          <dgm:chMax val="0"/>
          <dgm:chPref val="0"/>
        </dgm:presLayoutVars>
      </dgm:prSet>
      <dgm:spPr/>
    </dgm:pt>
    <dgm:pt modelId="{287787C9-4B7E-4A81-A52D-95F7C5BD18C7}" type="pres">
      <dgm:prSet presAssocID="{FCE7D979-199D-4C39-8EC4-7FB8C5F46734}" presName="sibTrans" presStyleCnt="0"/>
      <dgm:spPr/>
    </dgm:pt>
    <dgm:pt modelId="{ABC81806-54DD-4EE0-B085-EBB8742F4BA5}" type="pres">
      <dgm:prSet presAssocID="{AAF00800-EA05-4059-8419-CCD8C74111CE}" presName="compNode" presStyleCnt="0"/>
      <dgm:spPr/>
    </dgm:pt>
    <dgm:pt modelId="{737D10A7-BCD1-4C81-93B0-7B329E049822}" type="pres">
      <dgm:prSet presAssocID="{AAF00800-EA05-4059-8419-CCD8C74111CE}" presName="bgRect" presStyleLbl="bgShp" presStyleIdx="1" presStyleCnt="8"/>
      <dgm:spPr/>
    </dgm:pt>
    <dgm:pt modelId="{E3DFA43D-A0CA-42E5-BD49-85C352433AA0}" type="pres">
      <dgm:prSet presAssocID="{AAF00800-EA05-4059-8419-CCD8C74111C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7D2192B-B6C5-4E58-9D9F-9A36EF935877}" type="pres">
      <dgm:prSet presAssocID="{AAF00800-EA05-4059-8419-CCD8C74111CE}" presName="spaceRect" presStyleCnt="0"/>
      <dgm:spPr/>
    </dgm:pt>
    <dgm:pt modelId="{40BE6C38-0193-4C94-AC26-8BA7228AE6D8}" type="pres">
      <dgm:prSet presAssocID="{AAF00800-EA05-4059-8419-CCD8C74111CE}" presName="parTx" presStyleLbl="revTx" presStyleIdx="1" presStyleCnt="8">
        <dgm:presLayoutVars>
          <dgm:chMax val="0"/>
          <dgm:chPref val="0"/>
        </dgm:presLayoutVars>
      </dgm:prSet>
      <dgm:spPr/>
    </dgm:pt>
    <dgm:pt modelId="{0B70663F-7D14-4935-9302-2795E0897A92}" type="pres">
      <dgm:prSet presAssocID="{BADCD9D3-DD66-4EE8-A540-516FCDF56E57}" presName="sibTrans" presStyleCnt="0"/>
      <dgm:spPr/>
    </dgm:pt>
    <dgm:pt modelId="{B9BEBED0-27EB-40D5-B081-3DD9721C62FF}" type="pres">
      <dgm:prSet presAssocID="{4BA7E8B3-54B2-42AE-A644-81BB6F12E623}" presName="compNode" presStyleCnt="0"/>
      <dgm:spPr/>
    </dgm:pt>
    <dgm:pt modelId="{CD777EE7-6826-40B7-AA84-FC8DC8B6F472}" type="pres">
      <dgm:prSet presAssocID="{4BA7E8B3-54B2-42AE-A644-81BB6F12E623}" presName="bgRect" presStyleLbl="bgShp" presStyleIdx="2" presStyleCnt="8"/>
      <dgm:spPr/>
    </dgm:pt>
    <dgm:pt modelId="{8C2D261A-ED89-4B6B-A644-93E90555FB8E}" type="pres">
      <dgm:prSet presAssocID="{4BA7E8B3-54B2-42AE-A644-81BB6F12E62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ning"/>
        </a:ext>
      </dgm:extLst>
    </dgm:pt>
    <dgm:pt modelId="{008971A8-C5AA-4C3A-887E-9A69F61ABBA2}" type="pres">
      <dgm:prSet presAssocID="{4BA7E8B3-54B2-42AE-A644-81BB6F12E623}" presName="spaceRect" presStyleCnt="0"/>
      <dgm:spPr/>
    </dgm:pt>
    <dgm:pt modelId="{7574EB84-A84E-4779-946F-4E10A5909994}" type="pres">
      <dgm:prSet presAssocID="{4BA7E8B3-54B2-42AE-A644-81BB6F12E623}" presName="parTx" presStyleLbl="revTx" presStyleIdx="2" presStyleCnt="8">
        <dgm:presLayoutVars>
          <dgm:chMax val="0"/>
          <dgm:chPref val="0"/>
        </dgm:presLayoutVars>
      </dgm:prSet>
      <dgm:spPr/>
    </dgm:pt>
    <dgm:pt modelId="{67200A3A-8972-433A-A489-DE04354B211E}" type="pres">
      <dgm:prSet presAssocID="{57608697-180F-4FC1-8F39-B39737465901}" presName="sibTrans" presStyleCnt="0"/>
      <dgm:spPr/>
    </dgm:pt>
    <dgm:pt modelId="{C08E1ABD-E07F-4AEF-9BC0-6568E29AEE58}" type="pres">
      <dgm:prSet presAssocID="{DBBBD4CC-8846-470E-910D-109B0D7CCDA3}" presName="compNode" presStyleCnt="0"/>
      <dgm:spPr/>
    </dgm:pt>
    <dgm:pt modelId="{810DB0F7-74FC-4263-BF10-A2B3CEF30E62}" type="pres">
      <dgm:prSet presAssocID="{DBBBD4CC-8846-470E-910D-109B0D7CCDA3}" presName="bgRect" presStyleLbl="bgShp" presStyleIdx="3" presStyleCnt="8"/>
      <dgm:spPr/>
    </dgm:pt>
    <dgm:pt modelId="{E73FB5DE-FB4B-493F-9B27-605EB84DEFF6}" type="pres">
      <dgm:prSet presAssocID="{DBBBD4CC-8846-470E-910D-109B0D7CCDA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D9115E57-CC67-4A11-91FE-1A3080490FC1}" type="pres">
      <dgm:prSet presAssocID="{DBBBD4CC-8846-470E-910D-109B0D7CCDA3}" presName="spaceRect" presStyleCnt="0"/>
      <dgm:spPr/>
    </dgm:pt>
    <dgm:pt modelId="{33ABAB54-6AB3-4B55-8B90-5E6DF7CC3E6E}" type="pres">
      <dgm:prSet presAssocID="{DBBBD4CC-8846-470E-910D-109B0D7CCDA3}" presName="parTx" presStyleLbl="revTx" presStyleIdx="3" presStyleCnt="8">
        <dgm:presLayoutVars>
          <dgm:chMax val="0"/>
          <dgm:chPref val="0"/>
        </dgm:presLayoutVars>
      </dgm:prSet>
      <dgm:spPr/>
    </dgm:pt>
    <dgm:pt modelId="{8AAB2289-75A2-4821-9B17-F56A83158CEE}" type="pres">
      <dgm:prSet presAssocID="{DEC09296-DD66-4DF0-9D57-7E91DB095B83}" presName="sibTrans" presStyleCnt="0"/>
      <dgm:spPr/>
    </dgm:pt>
    <dgm:pt modelId="{BFB44BF7-28E1-4286-B29E-3B07A9F3AC55}" type="pres">
      <dgm:prSet presAssocID="{F173AF22-3FC5-49E2-BFF4-55B96987FBAC}" presName="compNode" presStyleCnt="0"/>
      <dgm:spPr/>
    </dgm:pt>
    <dgm:pt modelId="{08D131F9-B331-4A6F-9D24-DF5E7AAF938F}" type="pres">
      <dgm:prSet presAssocID="{F173AF22-3FC5-49E2-BFF4-55B96987FBAC}" presName="bgRect" presStyleLbl="bgShp" presStyleIdx="4" presStyleCnt="8"/>
      <dgm:spPr/>
    </dgm:pt>
    <dgm:pt modelId="{DCE46A28-B20C-4336-879A-B322BF20F855}" type="pres">
      <dgm:prSet presAssocID="{F173AF22-3FC5-49E2-BFF4-55B96987FBA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lipse"/>
        </a:ext>
      </dgm:extLst>
    </dgm:pt>
    <dgm:pt modelId="{74272CDC-C037-400A-B301-5A0D18EBD438}" type="pres">
      <dgm:prSet presAssocID="{F173AF22-3FC5-49E2-BFF4-55B96987FBAC}" presName="spaceRect" presStyleCnt="0"/>
      <dgm:spPr/>
    </dgm:pt>
    <dgm:pt modelId="{77CC2ED7-09D0-4FCA-9AB8-DB06F1751AEA}" type="pres">
      <dgm:prSet presAssocID="{F173AF22-3FC5-49E2-BFF4-55B96987FBAC}" presName="parTx" presStyleLbl="revTx" presStyleIdx="4" presStyleCnt="8">
        <dgm:presLayoutVars>
          <dgm:chMax val="0"/>
          <dgm:chPref val="0"/>
        </dgm:presLayoutVars>
      </dgm:prSet>
      <dgm:spPr/>
    </dgm:pt>
    <dgm:pt modelId="{AE4E93F0-E455-4940-A301-13556D9CC56A}" type="pres">
      <dgm:prSet presAssocID="{8E439EFD-9A42-46F9-BD51-1C331ED4ADF5}" presName="sibTrans" presStyleCnt="0"/>
      <dgm:spPr/>
    </dgm:pt>
    <dgm:pt modelId="{00DEF7D3-C377-4671-BE27-B7C81202E690}" type="pres">
      <dgm:prSet presAssocID="{4D020EE6-A975-4800-BDDD-D2FCB950E61B}" presName="compNode" presStyleCnt="0"/>
      <dgm:spPr/>
    </dgm:pt>
    <dgm:pt modelId="{EFF8D504-0D2E-42BC-BBC5-D74A0775759A}" type="pres">
      <dgm:prSet presAssocID="{4D020EE6-A975-4800-BDDD-D2FCB950E61B}" presName="bgRect" presStyleLbl="bgShp" presStyleIdx="5" presStyleCnt="8"/>
      <dgm:spPr/>
    </dgm:pt>
    <dgm:pt modelId="{23F02065-8716-4298-9211-903F80EA35F2}" type="pres">
      <dgm:prSet presAssocID="{4D020EE6-A975-4800-BDDD-D2FCB950E61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6D0E686-74EA-404A-8D1E-553F4DF82C73}" type="pres">
      <dgm:prSet presAssocID="{4D020EE6-A975-4800-BDDD-D2FCB950E61B}" presName="spaceRect" presStyleCnt="0"/>
      <dgm:spPr/>
    </dgm:pt>
    <dgm:pt modelId="{DF4A2690-5F2E-49CA-B2F0-BEBF99A44FDC}" type="pres">
      <dgm:prSet presAssocID="{4D020EE6-A975-4800-BDDD-D2FCB950E61B}" presName="parTx" presStyleLbl="revTx" presStyleIdx="5" presStyleCnt="8">
        <dgm:presLayoutVars>
          <dgm:chMax val="0"/>
          <dgm:chPref val="0"/>
        </dgm:presLayoutVars>
      </dgm:prSet>
      <dgm:spPr/>
    </dgm:pt>
    <dgm:pt modelId="{AC206991-D3C9-40DF-B283-E1F83EFEF891}" type="pres">
      <dgm:prSet presAssocID="{ACF0653E-5EB3-4F6A-A470-38409BA23C16}" presName="sibTrans" presStyleCnt="0"/>
      <dgm:spPr/>
    </dgm:pt>
    <dgm:pt modelId="{683411F1-D7B1-4D2C-A5EF-F5CE67D14F19}" type="pres">
      <dgm:prSet presAssocID="{8891B494-2D9F-4855-874B-E70A54541A13}" presName="compNode" presStyleCnt="0"/>
      <dgm:spPr/>
    </dgm:pt>
    <dgm:pt modelId="{6A108C48-AA56-4C56-9203-6C55782F7F11}" type="pres">
      <dgm:prSet presAssocID="{8891B494-2D9F-4855-874B-E70A54541A13}" presName="bgRect" presStyleLbl="bgShp" presStyleIdx="6" presStyleCnt="8"/>
      <dgm:spPr/>
    </dgm:pt>
    <dgm:pt modelId="{7889BA17-E044-445C-95B2-A55280936060}" type="pres">
      <dgm:prSet presAssocID="{8891B494-2D9F-4855-874B-E70A54541A1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CC81FAAA-AE54-4829-97BF-8920BE0D7C26}" type="pres">
      <dgm:prSet presAssocID="{8891B494-2D9F-4855-874B-E70A54541A13}" presName="spaceRect" presStyleCnt="0"/>
      <dgm:spPr/>
    </dgm:pt>
    <dgm:pt modelId="{09956E73-511C-48F0-AF6F-4F8433DB022E}" type="pres">
      <dgm:prSet presAssocID="{8891B494-2D9F-4855-874B-E70A54541A13}" presName="parTx" presStyleLbl="revTx" presStyleIdx="6" presStyleCnt="8">
        <dgm:presLayoutVars>
          <dgm:chMax val="0"/>
          <dgm:chPref val="0"/>
        </dgm:presLayoutVars>
      </dgm:prSet>
      <dgm:spPr/>
    </dgm:pt>
    <dgm:pt modelId="{91EFA0B2-2487-46CF-BFEB-C976EA146F5B}" type="pres">
      <dgm:prSet presAssocID="{F258C25D-40FC-411F-A7B8-CF8C54DC87B6}" presName="sibTrans" presStyleCnt="0"/>
      <dgm:spPr/>
    </dgm:pt>
    <dgm:pt modelId="{4C7970D6-8226-4B17-A19A-503DA4246EBC}" type="pres">
      <dgm:prSet presAssocID="{346D7994-4344-440B-AC3C-2C7CA68D9F0A}" presName="compNode" presStyleCnt="0"/>
      <dgm:spPr/>
    </dgm:pt>
    <dgm:pt modelId="{D4AA5DB6-6B2B-4E00-960E-6C1C47505F44}" type="pres">
      <dgm:prSet presAssocID="{346D7994-4344-440B-AC3C-2C7CA68D9F0A}" presName="bgRect" presStyleLbl="bgShp" presStyleIdx="7" presStyleCnt="8"/>
      <dgm:spPr/>
    </dgm:pt>
    <dgm:pt modelId="{D40A56E8-F8F5-43CE-A821-E56DDC05B9CE}" type="pres">
      <dgm:prSet presAssocID="{346D7994-4344-440B-AC3C-2C7CA68D9F0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65C5A175-7ADE-4F1B-8AE4-3A8A707353EF}" type="pres">
      <dgm:prSet presAssocID="{346D7994-4344-440B-AC3C-2C7CA68D9F0A}" presName="spaceRect" presStyleCnt="0"/>
      <dgm:spPr/>
    </dgm:pt>
    <dgm:pt modelId="{43A944CD-8BB6-480F-BCC6-10428C8BC2D0}" type="pres">
      <dgm:prSet presAssocID="{346D7994-4344-440B-AC3C-2C7CA68D9F0A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B9E6A1A-D092-5144-9BF1-2AD035F86563}" type="presOf" srcId="{346D7994-4344-440B-AC3C-2C7CA68D9F0A}" destId="{43A944CD-8BB6-480F-BCC6-10428C8BC2D0}" srcOrd="0" destOrd="0" presId="urn:microsoft.com/office/officeart/2018/2/layout/IconVerticalSolidList"/>
    <dgm:cxn modelId="{C6B7E21D-C8FF-4E48-A8E5-A61DFED1C68C}" srcId="{AD2F0B48-D434-4F61-9EF5-A6F43BCE3E8F}" destId="{8891B494-2D9F-4855-874B-E70A54541A13}" srcOrd="6" destOrd="0" parTransId="{0E7A6DD0-9D92-42A6-B5EA-CD5D6006B95F}" sibTransId="{F258C25D-40FC-411F-A7B8-CF8C54DC87B6}"/>
    <dgm:cxn modelId="{F02B7D57-F482-DB4B-AA69-EE240841B699}" type="presOf" srcId="{F173AF22-3FC5-49E2-BFF4-55B96987FBAC}" destId="{77CC2ED7-09D0-4FCA-9AB8-DB06F1751AEA}" srcOrd="0" destOrd="0" presId="urn:microsoft.com/office/officeart/2018/2/layout/IconVerticalSolidList"/>
    <dgm:cxn modelId="{EA554A5F-D2DB-46A1-83C6-5D17BEBFABEB}" srcId="{AD2F0B48-D434-4F61-9EF5-A6F43BCE3E8F}" destId="{AAF00800-EA05-4059-8419-CCD8C74111CE}" srcOrd="1" destOrd="0" parTransId="{FF091A3E-3C3D-4DB1-9275-9555975BC17E}" sibTransId="{BADCD9D3-DD66-4EE8-A540-516FCDF56E57}"/>
    <dgm:cxn modelId="{C801A860-8D43-3340-BA0E-5521A5638425}" type="presOf" srcId="{DBBBD4CC-8846-470E-910D-109B0D7CCDA3}" destId="{33ABAB54-6AB3-4B55-8B90-5E6DF7CC3E6E}" srcOrd="0" destOrd="0" presId="urn:microsoft.com/office/officeart/2018/2/layout/IconVerticalSolidList"/>
    <dgm:cxn modelId="{18F6796D-9F16-4BD9-898B-5FAF33BBBBD1}" srcId="{AD2F0B48-D434-4F61-9EF5-A6F43BCE3E8F}" destId="{3AE30666-FCF0-448F-BB09-FE6360A0E2CD}" srcOrd="0" destOrd="0" parTransId="{EE9E7660-AF97-469D-B969-E0F7446A935E}" sibTransId="{FCE7D979-199D-4C39-8EC4-7FB8C5F46734}"/>
    <dgm:cxn modelId="{000C3C74-1928-4D58-9B4A-2A5B94FB398F}" srcId="{AD2F0B48-D434-4F61-9EF5-A6F43BCE3E8F}" destId="{F173AF22-3FC5-49E2-BFF4-55B96987FBAC}" srcOrd="4" destOrd="0" parTransId="{4F0C3D34-E1FF-452B-9156-154A4F68AC3D}" sibTransId="{8E439EFD-9A42-46F9-BD51-1C331ED4ADF5}"/>
    <dgm:cxn modelId="{7FA90777-602C-42FB-9F57-EF9F385EB459}" srcId="{AD2F0B48-D434-4F61-9EF5-A6F43BCE3E8F}" destId="{DBBBD4CC-8846-470E-910D-109B0D7CCDA3}" srcOrd="3" destOrd="0" parTransId="{B110CA22-BF5B-4C23-B5DE-FF795B5C33EC}" sibTransId="{DEC09296-DD66-4DF0-9D57-7E91DB095B83}"/>
    <dgm:cxn modelId="{A3276F7F-AC34-4CB5-8C75-53A624814B5F}" srcId="{AD2F0B48-D434-4F61-9EF5-A6F43BCE3E8F}" destId="{4D020EE6-A975-4800-BDDD-D2FCB950E61B}" srcOrd="5" destOrd="0" parTransId="{6297F859-DF58-47D2-BB31-ACE15CC74829}" sibTransId="{ACF0653E-5EB3-4F6A-A470-38409BA23C16}"/>
    <dgm:cxn modelId="{F5F0718B-8C23-A64B-8885-FE98EA3F44FD}" type="presOf" srcId="{4D020EE6-A975-4800-BDDD-D2FCB950E61B}" destId="{DF4A2690-5F2E-49CA-B2F0-BEBF99A44FDC}" srcOrd="0" destOrd="0" presId="urn:microsoft.com/office/officeart/2018/2/layout/IconVerticalSolidList"/>
    <dgm:cxn modelId="{F8B09490-664C-3347-915D-A35BF63DD33F}" type="presOf" srcId="{AAF00800-EA05-4059-8419-CCD8C74111CE}" destId="{40BE6C38-0193-4C94-AC26-8BA7228AE6D8}" srcOrd="0" destOrd="0" presId="urn:microsoft.com/office/officeart/2018/2/layout/IconVerticalSolidList"/>
    <dgm:cxn modelId="{091F2A94-C07C-1F49-B6D2-076B1325CDB8}" type="presOf" srcId="{AD2F0B48-D434-4F61-9EF5-A6F43BCE3E8F}" destId="{A5360592-A5EE-46AD-AAB4-18376566E7CB}" srcOrd="0" destOrd="0" presId="urn:microsoft.com/office/officeart/2018/2/layout/IconVerticalSolidList"/>
    <dgm:cxn modelId="{D85801A3-6ACD-4E44-ACBB-A2761B612E1F}" type="presOf" srcId="{4BA7E8B3-54B2-42AE-A644-81BB6F12E623}" destId="{7574EB84-A84E-4779-946F-4E10A5909994}" srcOrd="0" destOrd="0" presId="urn:microsoft.com/office/officeart/2018/2/layout/IconVerticalSolidList"/>
    <dgm:cxn modelId="{E7158FCC-D207-4292-9014-D7D3A00609C6}" srcId="{AD2F0B48-D434-4F61-9EF5-A6F43BCE3E8F}" destId="{346D7994-4344-440B-AC3C-2C7CA68D9F0A}" srcOrd="7" destOrd="0" parTransId="{9AD1C1A7-DC88-4429-BA0D-F9E3761A89D1}" sibTransId="{91B25B2D-B936-4FAD-BDC4-07589C4D6E64}"/>
    <dgm:cxn modelId="{D0B215E2-975D-4BD5-BE62-9F26FAF83291}" srcId="{AD2F0B48-D434-4F61-9EF5-A6F43BCE3E8F}" destId="{4BA7E8B3-54B2-42AE-A644-81BB6F12E623}" srcOrd="2" destOrd="0" parTransId="{C8AB3A31-7B70-4560-B330-CDAA8142BC5B}" sibTransId="{57608697-180F-4FC1-8F39-B39737465901}"/>
    <dgm:cxn modelId="{CEA400E3-EECC-DD40-A40E-FB58D5519ABF}" type="presOf" srcId="{8891B494-2D9F-4855-874B-E70A54541A13}" destId="{09956E73-511C-48F0-AF6F-4F8433DB022E}" srcOrd="0" destOrd="0" presId="urn:microsoft.com/office/officeart/2018/2/layout/IconVerticalSolidList"/>
    <dgm:cxn modelId="{9BBCCAEE-1085-E44B-9B78-3551443F877F}" type="presOf" srcId="{3AE30666-FCF0-448F-BB09-FE6360A0E2CD}" destId="{FAF31165-3F45-4C29-8031-C15A4FC1830D}" srcOrd="0" destOrd="0" presId="urn:microsoft.com/office/officeart/2018/2/layout/IconVerticalSolidList"/>
    <dgm:cxn modelId="{591F5D72-C4A3-C342-9481-81795C6A4082}" type="presParOf" srcId="{A5360592-A5EE-46AD-AAB4-18376566E7CB}" destId="{330F0677-4F93-4FC0-A936-D53CD8056D23}" srcOrd="0" destOrd="0" presId="urn:microsoft.com/office/officeart/2018/2/layout/IconVerticalSolidList"/>
    <dgm:cxn modelId="{308A24BC-27D0-FD44-8815-CD337E247D57}" type="presParOf" srcId="{330F0677-4F93-4FC0-A936-D53CD8056D23}" destId="{D22D6049-54A0-4E96-B54C-B4B0799A8308}" srcOrd="0" destOrd="0" presId="urn:microsoft.com/office/officeart/2018/2/layout/IconVerticalSolidList"/>
    <dgm:cxn modelId="{42A9D231-021B-4F44-8636-1DD2ADB9B77F}" type="presParOf" srcId="{330F0677-4F93-4FC0-A936-D53CD8056D23}" destId="{BD32261E-CF6D-44BE-BF12-A343FF1B00A7}" srcOrd="1" destOrd="0" presId="urn:microsoft.com/office/officeart/2018/2/layout/IconVerticalSolidList"/>
    <dgm:cxn modelId="{ED89B9B8-2377-5E45-819A-925893741396}" type="presParOf" srcId="{330F0677-4F93-4FC0-A936-D53CD8056D23}" destId="{1AB4B075-1EC5-4CC8-9AF0-EF06814283E3}" srcOrd="2" destOrd="0" presId="urn:microsoft.com/office/officeart/2018/2/layout/IconVerticalSolidList"/>
    <dgm:cxn modelId="{20E84F54-0E9F-3544-9B62-4A8BDC23295D}" type="presParOf" srcId="{330F0677-4F93-4FC0-A936-D53CD8056D23}" destId="{FAF31165-3F45-4C29-8031-C15A4FC1830D}" srcOrd="3" destOrd="0" presId="urn:microsoft.com/office/officeart/2018/2/layout/IconVerticalSolidList"/>
    <dgm:cxn modelId="{4D946F4A-154D-6743-B80D-61C52FFD04F3}" type="presParOf" srcId="{A5360592-A5EE-46AD-AAB4-18376566E7CB}" destId="{287787C9-4B7E-4A81-A52D-95F7C5BD18C7}" srcOrd="1" destOrd="0" presId="urn:microsoft.com/office/officeart/2018/2/layout/IconVerticalSolidList"/>
    <dgm:cxn modelId="{A1F2B151-CD33-484E-A4FF-3E606D67D660}" type="presParOf" srcId="{A5360592-A5EE-46AD-AAB4-18376566E7CB}" destId="{ABC81806-54DD-4EE0-B085-EBB8742F4BA5}" srcOrd="2" destOrd="0" presId="urn:microsoft.com/office/officeart/2018/2/layout/IconVerticalSolidList"/>
    <dgm:cxn modelId="{9D07DAB2-79B0-E840-ACA7-FDED26C29470}" type="presParOf" srcId="{ABC81806-54DD-4EE0-B085-EBB8742F4BA5}" destId="{737D10A7-BCD1-4C81-93B0-7B329E049822}" srcOrd="0" destOrd="0" presId="urn:microsoft.com/office/officeart/2018/2/layout/IconVerticalSolidList"/>
    <dgm:cxn modelId="{A872E052-12DB-904E-86AF-B99EAEECA059}" type="presParOf" srcId="{ABC81806-54DD-4EE0-B085-EBB8742F4BA5}" destId="{E3DFA43D-A0CA-42E5-BD49-85C352433AA0}" srcOrd="1" destOrd="0" presId="urn:microsoft.com/office/officeart/2018/2/layout/IconVerticalSolidList"/>
    <dgm:cxn modelId="{02963331-67E8-E441-9017-CDDA64EC77EE}" type="presParOf" srcId="{ABC81806-54DD-4EE0-B085-EBB8742F4BA5}" destId="{97D2192B-B6C5-4E58-9D9F-9A36EF935877}" srcOrd="2" destOrd="0" presId="urn:microsoft.com/office/officeart/2018/2/layout/IconVerticalSolidList"/>
    <dgm:cxn modelId="{18EDBF17-1CA2-6448-9836-5AF34F8E7CD5}" type="presParOf" srcId="{ABC81806-54DD-4EE0-B085-EBB8742F4BA5}" destId="{40BE6C38-0193-4C94-AC26-8BA7228AE6D8}" srcOrd="3" destOrd="0" presId="urn:microsoft.com/office/officeart/2018/2/layout/IconVerticalSolidList"/>
    <dgm:cxn modelId="{695B8AEC-6B39-0244-BCF0-8262B35B208F}" type="presParOf" srcId="{A5360592-A5EE-46AD-AAB4-18376566E7CB}" destId="{0B70663F-7D14-4935-9302-2795E0897A92}" srcOrd="3" destOrd="0" presId="urn:microsoft.com/office/officeart/2018/2/layout/IconVerticalSolidList"/>
    <dgm:cxn modelId="{19425BEC-417C-9248-895A-00FD0043A462}" type="presParOf" srcId="{A5360592-A5EE-46AD-AAB4-18376566E7CB}" destId="{B9BEBED0-27EB-40D5-B081-3DD9721C62FF}" srcOrd="4" destOrd="0" presId="urn:microsoft.com/office/officeart/2018/2/layout/IconVerticalSolidList"/>
    <dgm:cxn modelId="{F23A2DC7-1D68-F745-A870-699BFA9E2A71}" type="presParOf" srcId="{B9BEBED0-27EB-40D5-B081-3DD9721C62FF}" destId="{CD777EE7-6826-40B7-AA84-FC8DC8B6F472}" srcOrd="0" destOrd="0" presId="urn:microsoft.com/office/officeart/2018/2/layout/IconVerticalSolidList"/>
    <dgm:cxn modelId="{0146FB17-3270-0A46-B961-1775BE62FDAB}" type="presParOf" srcId="{B9BEBED0-27EB-40D5-B081-3DD9721C62FF}" destId="{8C2D261A-ED89-4B6B-A644-93E90555FB8E}" srcOrd="1" destOrd="0" presId="urn:microsoft.com/office/officeart/2018/2/layout/IconVerticalSolidList"/>
    <dgm:cxn modelId="{FD53CD13-EEDE-104A-BC00-2C0A5E1BF526}" type="presParOf" srcId="{B9BEBED0-27EB-40D5-B081-3DD9721C62FF}" destId="{008971A8-C5AA-4C3A-887E-9A69F61ABBA2}" srcOrd="2" destOrd="0" presId="urn:microsoft.com/office/officeart/2018/2/layout/IconVerticalSolidList"/>
    <dgm:cxn modelId="{F3D3CCD8-6610-AF4E-89DA-9346ACC7ABD4}" type="presParOf" srcId="{B9BEBED0-27EB-40D5-B081-3DD9721C62FF}" destId="{7574EB84-A84E-4779-946F-4E10A5909994}" srcOrd="3" destOrd="0" presId="urn:microsoft.com/office/officeart/2018/2/layout/IconVerticalSolidList"/>
    <dgm:cxn modelId="{FFA6B4DE-4651-0A44-A461-E91414E995E1}" type="presParOf" srcId="{A5360592-A5EE-46AD-AAB4-18376566E7CB}" destId="{67200A3A-8972-433A-A489-DE04354B211E}" srcOrd="5" destOrd="0" presId="urn:microsoft.com/office/officeart/2018/2/layout/IconVerticalSolidList"/>
    <dgm:cxn modelId="{2C3084A5-B13E-4C4E-A1DD-F31A1124D111}" type="presParOf" srcId="{A5360592-A5EE-46AD-AAB4-18376566E7CB}" destId="{C08E1ABD-E07F-4AEF-9BC0-6568E29AEE58}" srcOrd="6" destOrd="0" presId="urn:microsoft.com/office/officeart/2018/2/layout/IconVerticalSolidList"/>
    <dgm:cxn modelId="{BA63D8DA-280E-BF4A-884A-1992B4EBB3D2}" type="presParOf" srcId="{C08E1ABD-E07F-4AEF-9BC0-6568E29AEE58}" destId="{810DB0F7-74FC-4263-BF10-A2B3CEF30E62}" srcOrd="0" destOrd="0" presId="urn:microsoft.com/office/officeart/2018/2/layout/IconVerticalSolidList"/>
    <dgm:cxn modelId="{62F3B3F0-1690-3F4B-AA86-72342760D0B3}" type="presParOf" srcId="{C08E1ABD-E07F-4AEF-9BC0-6568E29AEE58}" destId="{E73FB5DE-FB4B-493F-9B27-605EB84DEFF6}" srcOrd="1" destOrd="0" presId="urn:microsoft.com/office/officeart/2018/2/layout/IconVerticalSolidList"/>
    <dgm:cxn modelId="{3CE6679B-F10D-F240-B48D-39CF112BD915}" type="presParOf" srcId="{C08E1ABD-E07F-4AEF-9BC0-6568E29AEE58}" destId="{D9115E57-CC67-4A11-91FE-1A3080490FC1}" srcOrd="2" destOrd="0" presId="urn:microsoft.com/office/officeart/2018/2/layout/IconVerticalSolidList"/>
    <dgm:cxn modelId="{3409EA5D-CA2A-254B-9140-D217F34AE439}" type="presParOf" srcId="{C08E1ABD-E07F-4AEF-9BC0-6568E29AEE58}" destId="{33ABAB54-6AB3-4B55-8B90-5E6DF7CC3E6E}" srcOrd="3" destOrd="0" presId="urn:microsoft.com/office/officeart/2018/2/layout/IconVerticalSolidList"/>
    <dgm:cxn modelId="{988F2E46-0397-EE47-84D7-3EB4DBD84F91}" type="presParOf" srcId="{A5360592-A5EE-46AD-AAB4-18376566E7CB}" destId="{8AAB2289-75A2-4821-9B17-F56A83158CEE}" srcOrd="7" destOrd="0" presId="urn:microsoft.com/office/officeart/2018/2/layout/IconVerticalSolidList"/>
    <dgm:cxn modelId="{1E8CD232-AE67-3B41-A839-C7BE8FF30DBC}" type="presParOf" srcId="{A5360592-A5EE-46AD-AAB4-18376566E7CB}" destId="{BFB44BF7-28E1-4286-B29E-3B07A9F3AC55}" srcOrd="8" destOrd="0" presId="urn:microsoft.com/office/officeart/2018/2/layout/IconVerticalSolidList"/>
    <dgm:cxn modelId="{3E7A9314-303E-434C-B12E-7C9366B13B5A}" type="presParOf" srcId="{BFB44BF7-28E1-4286-B29E-3B07A9F3AC55}" destId="{08D131F9-B331-4A6F-9D24-DF5E7AAF938F}" srcOrd="0" destOrd="0" presId="urn:microsoft.com/office/officeart/2018/2/layout/IconVerticalSolidList"/>
    <dgm:cxn modelId="{8721F797-B24E-5546-9E13-80FA1539C34D}" type="presParOf" srcId="{BFB44BF7-28E1-4286-B29E-3B07A9F3AC55}" destId="{DCE46A28-B20C-4336-879A-B322BF20F855}" srcOrd="1" destOrd="0" presId="urn:microsoft.com/office/officeart/2018/2/layout/IconVerticalSolidList"/>
    <dgm:cxn modelId="{88547571-6335-604D-B47E-7996C6423F00}" type="presParOf" srcId="{BFB44BF7-28E1-4286-B29E-3B07A9F3AC55}" destId="{74272CDC-C037-400A-B301-5A0D18EBD438}" srcOrd="2" destOrd="0" presId="urn:microsoft.com/office/officeart/2018/2/layout/IconVerticalSolidList"/>
    <dgm:cxn modelId="{A4351F80-6F4F-CF4E-AD74-8E1E60621FA6}" type="presParOf" srcId="{BFB44BF7-28E1-4286-B29E-3B07A9F3AC55}" destId="{77CC2ED7-09D0-4FCA-9AB8-DB06F1751AEA}" srcOrd="3" destOrd="0" presId="urn:microsoft.com/office/officeart/2018/2/layout/IconVerticalSolidList"/>
    <dgm:cxn modelId="{CC6AA67F-75A9-4D4D-8869-822139AA50C8}" type="presParOf" srcId="{A5360592-A5EE-46AD-AAB4-18376566E7CB}" destId="{AE4E93F0-E455-4940-A301-13556D9CC56A}" srcOrd="9" destOrd="0" presId="urn:microsoft.com/office/officeart/2018/2/layout/IconVerticalSolidList"/>
    <dgm:cxn modelId="{34979EDA-3FB9-3544-B046-AF5A9B748628}" type="presParOf" srcId="{A5360592-A5EE-46AD-AAB4-18376566E7CB}" destId="{00DEF7D3-C377-4671-BE27-B7C81202E690}" srcOrd="10" destOrd="0" presId="urn:microsoft.com/office/officeart/2018/2/layout/IconVerticalSolidList"/>
    <dgm:cxn modelId="{91D61FD9-7F54-E64A-9D72-7AB770DA9010}" type="presParOf" srcId="{00DEF7D3-C377-4671-BE27-B7C81202E690}" destId="{EFF8D504-0D2E-42BC-BBC5-D74A0775759A}" srcOrd="0" destOrd="0" presId="urn:microsoft.com/office/officeart/2018/2/layout/IconVerticalSolidList"/>
    <dgm:cxn modelId="{32AFA02A-39A0-2E43-8DC6-CD3C6BD9AF1C}" type="presParOf" srcId="{00DEF7D3-C377-4671-BE27-B7C81202E690}" destId="{23F02065-8716-4298-9211-903F80EA35F2}" srcOrd="1" destOrd="0" presId="urn:microsoft.com/office/officeart/2018/2/layout/IconVerticalSolidList"/>
    <dgm:cxn modelId="{6D8B0FFB-AA61-C94B-A81D-97B354A14B00}" type="presParOf" srcId="{00DEF7D3-C377-4671-BE27-B7C81202E690}" destId="{26D0E686-74EA-404A-8D1E-553F4DF82C73}" srcOrd="2" destOrd="0" presId="urn:microsoft.com/office/officeart/2018/2/layout/IconVerticalSolidList"/>
    <dgm:cxn modelId="{54685200-9CD5-9E44-9090-BC28E5584A0C}" type="presParOf" srcId="{00DEF7D3-C377-4671-BE27-B7C81202E690}" destId="{DF4A2690-5F2E-49CA-B2F0-BEBF99A44FDC}" srcOrd="3" destOrd="0" presId="urn:microsoft.com/office/officeart/2018/2/layout/IconVerticalSolidList"/>
    <dgm:cxn modelId="{F06439BE-912F-0442-AEB6-7F1E5D754996}" type="presParOf" srcId="{A5360592-A5EE-46AD-AAB4-18376566E7CB}" destId="{AC206991-D3C9-40DF-B283-E1F83EFEF891}" srcOrd="11" destOrd="0" presId="urn:microsoft.com/office/officeart/2018/2/layout/IconVerticalSolidList"/>
    <dgm:cxn modelId="{E50AD19F-89CE-C349-999E-7FE0E3F4E238}" type="presParOf" srcId="{A5360592-A5EE-46AD-AAB4-18376566E7CB}" destId="{683411F1-D7B1-4D2C-A5EF-F5CE67D14F19}" srcOrd="12" destOrd="0" presId="urn:microsoft.com/office/officeart/2018/2/layout/IconVerticalSolidList"/>
    <dgm:cxn modelId="{3B3B276F-C2F6-5C48-A0F8-7961103F7F22}" type="presParOf" srcId="{683411F1-D7B1-4D2C-A5EF-F5CE67D14F19}" destId="{6A108C48-AA56-4C56-9203-6C55782F7F11}" srcOrd="0" destOrd="0" presId="urn:microsoft.com/office/officeart/2018/2/layout/IconVerticalSolidList"/>
    <dgm:cxn modelId="{0FBB69A5-4C48-A44E-9158-5F4313DA80B1}" type="presParOf" srcId="{683411F1-D7B1-4D2C-A5EF-F5CE67D14F19}" destId="{7889BA17-E044-445C-95B2-A55280936060}" srcOrd="1" destOrd="0" presId="urn:microsoft.com/office/officeart/2018/2/layout/IconVerticalSolidList"/>
    <dgm:cxn modelId="{F9FA7FB8-1A6F-8242-AE14-32D1433820E3}" type="presParOf" srcId="{683411F1-D7B1-4D2C-A5EF-F5CE67D14F19}" destId="{CC81FAAA-AE54-4829-97BF-8920BE0D7C26}" srcOrd="2" destOrd="0" presId="urn:microsoft.com/office/officeart/2018/2/layout/IconVerticalSolidList"/>
    <dgm:cxn modelId="{6303B083-20F3-744E-A31B-DD5FE2237D3D}" type="presParOf" srcId="{683411F1-D7B1-4D2C-A5EF-F5CE67D14F19}" destId="{09956E73-511C-48F0-AF6F-4F8433DB022E}" srcOrd="3" destOrd="0" presId="urn:microsoft.com/office/officeart/2018/2/layout/IconVerticalSolidList"/>
    <dgm:cxn modelId="{78F1DA8A-6AED-9646-B6E8-E424455B5887}" type="presParOf" srcId="{A5360592-A5EE-46AD-AAB4-18376566E7CB}" destId="{91EFA0B2-2487-46CF-BFEB-C976EA146F5B}" srcOrd="13" destOrd="0" presId="urn:microsoft.com/office/officeart/2018/2/layout/IconVerticalSolidList"/>
    <dgm:cxn modelId="{5454D5DC-BB50-4B44-A0F2-76CF80D64FF2}" type="presParOf" srcId="{A5360592-A5EE-46AD-AAB4-18376566E7CB}" destId="{4C7970D6-8226-4B17-A19A-503DA4246EBC}" srcOrd="14" destOrd="0" presId="urn:microsoft.com/office/officeart/2018/2/layout/IconVerticalSolidList"/>
    <dgm:cxn modelId="{B6E83E7B-2C4E-0840-A2BC-9F208C584D85}" type="presParOf" srcId="{4C7970D6-8226-4B17-A19A-503DA4246EBC}" destId="{D4AA5DB6-6B2B-4E00-960E-6C1C47505F44}" srcOrd="0" destOrd="0" presId="urn:microsoft.com/office/officeart/2018/2/layout/IconVerticalSolidList"/>
    <dgm:cxn modelId="{B89E7B8A-D2CE-1C4E-9B2C-0459EA6D2D2E}" type="presParOf" srcId="{4C7970D6-8226-4B17-A19A-503DA4246EBC}" destId="{D40A56E8-F8F5-43CE-A821-E56DDC05B9CE}" srcOrd="1" destOrd="0" presId="urn:microsoft.com/office/officeart/2018/2/layout/IconVerticalSolidList"/>
    <dgm:cxn modelId="{D1E9D6D0-0285-7B4B-A359-E428F42C124B}" type="presParOf" srcId="{4C7970D6-8226-4B17-A19A-503DA4246EBC}" destId="{65C5A175-7ADE-4F1B-8AE4-3A8A707353EF}" srcOrd="2" destOrd="0" presId="urn:microsoft.com/office/officeart/2018/2/layout/IconVerticalSolidList"/>
    <dgm:cxn modelId="{424385FD-3ED6-3742-8718-3EDFC5A58D33}" type="presParOf" srcId="{4C7970D6-8226-4B17-A19A-503DA4246EBC}" destId="{43A944CD-8BB6-480F-BCC6-10428C8BC2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62C6-A4E7-4C4E-A1C0-6FE8A936E04D}">
      <dsp:nvSpPr>
        <dsp:cNvPr id="0" name=""/>
        <dsp:cNvSpPr/>
      </dsp:nvSpPr>
      <dsp:spPr>
        <a:xfrm rot="10800000">
          <a:off x="1233770" y="2591"/>
          <a:ext cx="3915544" cy="9900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0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Disfunción neutrófilos</a:t>
          </a:r>
        </a:p>
      </dsp:txBody>
      <dsp:txXfrm rot="10800000">
        <a:off x="1481294" y="2591"/>
        <a:ext cx="3668020" cy="990098"/>
      </dsp:txXfrm>
    </dsp:sp>
    <dsp:sp modelId="{4CA131B0-A632-7146-A70F-E189377C585A}">
      <dsp:nvSpPr>
        <dsp:cNvPr id="0" name=""/>
        <dsp:cNvSpPr/>
      </dsp:nvSpPr>
      <dsp:spPr>
        <a:xfrm>
          <a:off x="738721" y="2591"/>
          <a:ext cx="990098" cy="9900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12790-97A1-F547-9727-F0BF6C131DCF}">
      <dsp:nvSpPr>
        <dsp:cNvPr id="0" name=""/>
        <dsp:cNvSpPr/>
      </dsp:nvSpPr>
      <dsp:spPr>
        <a:xfrm rot="10800000">
          <a:off x="1233770" y="1288242"/>
          <a:ext cx="3915544" cy="9900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0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Disminución poder </a:t>
          </a:r>
          <a:r>
            <a:rPr lang="es-ES" sz="2500" kern="1200" dirty="0" err="1"/>
            <a:t>bactericída</a:t>
          </a:r>
          <a:r>
            <a:rPr lang="es-ES" sz="2500" kern="1200" dirty="0"/>
            <a:t> intracelular </a:t>
          </a:r>
        </a:p>
      </dsp:txBody>
      <dsp:txXfrm rot="10800000">
        <a:off x="1481294" y="1288242"/>
        <a:ext cx="3668020" cy="990098"/>
      </dsp:txXfrm>
    </dsp:sp>
    <dsp:sp modelId="{D0446071-58B8-7345-B76C-B38357E596C6}">
      <dsp:nvSpPr>
        <dsp:cNvPr id="0" name=""/>
        <dsp:cNvSpPr/>
      </dsp:nvSpPr>
      <dsp:spPr>
        <a:xfrm>
          <a:off x="738721" y="1288242"/>
          <a:ext cx="990098" cy="9900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5700-480C-DF4E-B9F7-69390F3AA91A}">
      <dsp:nvSpPr>
        <dsp:cNvPr id="0" name=""/>
        <dsp:cNvSpPr/>
      </dsp:nvSpPr>
      <dsp:spPr>
        <a:xfrm rot="10800000">
          <a:off x="1233770" y="2573892"/>
          <a:ext cx="3915544" cy="9900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06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Daño endotelial y microcirculación </a:t>
          </a:r>
        </a:p>
      </dsp:txBody>
      <dsp:txXfrm rot="10800000">
        <a:off x="1481294" y="2573892"/>
        <a:ext cx="3668020" cy="990098"/>
      </dsp:txXfrm>
    </dsp:sp>
    <dsp:sp modelId="{A784FC34-450B-1844-BD3C-FB131D21FC49}">
      <dsp:nvSpPr>
        <dsp:cNvPr id="0" name=""/>
        <dsp:cNvSpPr/>
      </dsp:nvSpPr>
      <dsp:spPr>
        <a:xfrm>
          <a:off x="738721" y="2573892"/>
          <a:ext cx="990098" cy="9900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6049-54A0-4E96-B54C-B4B0799A8308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261E-CF6D-44BE-BF12-A343FF1B00A7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31165-3F45-4C29-8031-C15A4FC1830D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La hiperglucemia de estrés es un  marcador de severidad de enfermedad y de estrés quirurgico .</a:t>
          </a:r>
          <a:endParaRPr lang="en-US" sz="1500" kern="1200" dirty="0"/>
        </a:p>
      </dsp:txBody>
      <dsp:txXfrm>
        <a:off x="697026" y="718"/>
        <a:ext cx="5816577" cy="603486"/>
      </dsp:txXfrm>
    </dsp:sp>
    <dsp:sp modelId="{737D10A7-BCD1-4C81-93B0-7B329E049822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FA43D-A0CA-42E5-BD49-85C352433AA0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E6C38-0193-4C94-AC26-8BA7228AE6D8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/>
            <a:t>Un porcentaje importante de estos pacientes evolucionará a Diabetes. </a:t>
          </a:r>
          <a:endParaRPr lang="en-US" sz="1500" kern="1200"/>
        </a:p>
      </dsp:txBody>
      <dsp:txXfrm>
        <a:off x="697026" y="755076"/>
        <a:ext cx="5816577" cy="603486"/>
      </dsp:txXfrm>
    </dsp:sp>
    <dsp:sp modelId="{CD777EE7-6826-40B7-AA84-FC8DC8B6F472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D261A-ED89-4B6B-A644-93E90555FB8E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4EB84-A84E-4779-946F-4E10A5909994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AUMENTA MORBI- MORTALIDAD</a:t>
          </a:r>
        </a:p>
      </dsp:txBody>
      <dsp:txXfrm>
        <a:off x="697026" y="1509433"/>
        <a:ext cx="5816577" cy="603486"/>
      </dsp:txXfrm>
    </dsp:sp>
    <dsp:sp modelId="{810DB0F7-74FC-4263-BF10-A2B3CEF30E62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FB5DE-FB4B-493F-9B27-605EB84DEFF6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BAB54-6AB3-4B55-8B90-5E6DF7CC3E6E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El target Glucémico entre 140 – 180 mg/dl </a:t>
          </a:r>
          <a:endParaRPr lang="en-US" sz="1500" kern="1200" dirty="0"/>
        </a:p>
      </dsp:txBody>
      <dsp:txXfrm>
        <a:off x="697026" y="2263791"/>
        <a:ext cx="5816577" cy="603486"/>
      </dsp:txXfrm>
    </dsp:sp>
    <dsp:sp modelId="{08D131F9-B331-4A6F-9D24-DF5E7AAF938F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46A28-B20C-4336-879A-B322BF20F855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C2ED7-09D0-4FCA-9AB8-DB06F1751AEA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/>
            <a:t>La perfusion de insulina en tasa variable es el método de tratamiento de elección </a:t>
          </a:r>
          <a:endParaRPr lang="en-US" sz="1500" kern="1200" dirty="0"/>
        </a:p>
      </dsp:txBody>
      <dsp:txXfrm>
        <a:off x="697026" y="3018148"/>
        <a:ext cx="5816577" cy="603486"/>
      </dsp:txXfrm>
    </dsp:sp>
    <dsp:sp modelId="{EFF8D504-0D2E-42BC-BBC5-D74A0775759A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02065-8716-4298-9211-903F80EA35F2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A2690-5F2E-49CA-B2F0-BEBF99A44FDC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 dirty="0"/>
            <a:t>Debe abandonarse el tratamiento intensivo por riesgo de disglicemias.</a:t>
          </a:r>
          <a:endParaRPr lang="en-US" sz="1500" kern="1200" dirty="0"/>
        </a:p>
      </dsp:txBody>
      <dsp:txXfrm>
        <a:off x="697026" y="3772506"/>
        <a:ext cx="5816577" cy="603486"/>
      </dsp:txXfrm>
    </dsp:sp>
    <dsp:sp modelId="{6A108C48-AA56-4C56-9203-6C55782F7F11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9BA17-E044-445C-95B2-A55280936060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56E73-511C-48F0-AF6F-4F8433DB022E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/>
            <a:t>Las instituciones deben fomentar protocolos interdisciplinarios para el manejo de la hiperglucemia.</a:t>
          </a:r>
          <a:endParaRPr lang="en-US" sz="1500" kern="1200"/>
        </a:p>
      </dsp:txBody>
      <dsp:txXfrm>
        <a:off x="697026" y="4526863"/>
        <a:ext cx="5816577" cy="603486"/>
      </dsp:txXfrm>
    </dsp:sp>
    <dsp:sp modelId="{D4AA5DB6-6B2B-4E00-960E-6C1C47505F44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56E8-F8F5-43CE-A821-E56DDC05B9CE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944CD-8BB6-480F-BCC6-10428C8BC2D0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kern="1200"/>
            <a:t>El Anestesiólogo debe asumir su rol en la  Medicina perioperatoria </a:t>
          </a:r>
          <a:endParaRPr lang="en-US" sz="1500" kern="1200"/>
        </a:p>
      </dsp:txBody>
      <dsp:txXfrm>
        <a:off x="697026" y="5281221"/>
        <a:ext cx="5816577" cy="60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CF207-3DA5-0048-9FB1-09D12430AF2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E043-BF54-AF40-BEEE-66B3BFEFAD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48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31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415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092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111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862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437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78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35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85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E043-BF54-AF40-BEEE-66B3BFEFADBC}" type="slidenum">
              <a:rPr lang="es-AR" smtClean="0"/>
              <a:t>36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03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3B1E2-C784-384D-8519-945FCB7AA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D3418-9447-EE4E-BEDC-703D4D62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E20B1-498E-1644-8582-D4E768F4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40EE4-7562-8846-A8A0-A34DB558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07EE9-2455-DF40-8495-998EF06B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759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C439F-0B76-A34D-90B4-EC1802A9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A5748F-6893-CE49-975E-5F9B6E2D0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89D64-D55E-8A42-87EF-1D4C1296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321A0-7642-0447-BC7E-D2FDB1F3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09864A-CF64-F648-8478-C3B7B21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413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F87A88-A652-E947-94F2-80ED40850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0F41A-6ED8-D141-81FE-4097D8671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01DEA-96F4-9F43-91DB-3BBF96E5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CBE975-E340-0E49-A51A-63C8352A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40ED76-5CC8-9240-B87A-62486182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335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899E4-0A45-7247-9398-4F3A1EF2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D2CF1-535F-1B4D-A41B-73DAC247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BEA00-AB34-054B-9A7B-D0FEEDBA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38EF85-A278-5046-8CF1-B9EB2D7F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FC0492-6372-C641-A2EA-38AF7162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39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225FD-0C49-894B-A835-ECAA79FF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A5454-E77D-064C-98AB-1BF188E46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E4C153-4C16-2144-904F-6C9058D2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38ED5-23C2-8849-9FBB-0C0CB8ED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A48F0A-62A7-DB42-810A-43B17866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26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86201-7CF7-5A45-94E9-439902B2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B6428-9079-EB45-9DDA-8509AA7C4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1CE650-300D-404E-9C4D-A9BE658CC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31D596-42BB-A243-AFD1-B10E6992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65B7C4-AF86-FD41-AF39-D1A55523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5789DA-702A-424E-BAD3-E38B4F43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22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9190C-7B39-5E46-83DB-E3510F1C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2FD62F-64B7-BA4D-8A01-67EC1D15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41445D-B838-CD4A-BE22-2A95063A8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0037C6-9920-EC48-B64F-06D45465F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22E0E5-BFA1-7D4F-B286-85FACDFF5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90C13A-7197-3249-BB00-02CFD0CB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63F62F-3427-1A4B-B19B-CA24EE23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CB81C0-361B-564A-AFA4-233C8726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873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638E-E3A8-7F4A-8451-0B9D9EE6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36032D-18CE-8646-AEF1-039F736C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39CE39-21BD-DD45-A0E5-07EF8635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46C362-EAF6-454B-9C60-4948F1FF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106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A25EB5-61C8-EB43-9A49-C6AD616E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EECC33-39B9-AA49-9A7F-FBFE6806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420D77-D426-F84F-9AFB-FFB56704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57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3CE31-89E5-954F-A772-58B00094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27FB1-30BA-E345-BC22-EA2C43ECA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320DC8-8016-4047-9DEB-9E64525F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C52E9-B22C-3942-8DB2-C9D9F997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1276EC-F8B1-464F-AC6C-671F9E53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4C3184-E802-174B-B663-6BC545C5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774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7F75B-7534-6940-99C9-A0FD6EB7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93B1AF-E0B1-6A42-A08E-F136345AE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03C2BB-3796-494D-96C2-0CB562A61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799B57-A73F-084B-A37F-906198BF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D39B3C-196C-6448-9F61-C345ADE9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87F0AB-B6D9-974F-A08B-8EA77A0D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25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A61E40-14FF-2B43-98F1-11DC3E4F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516F7F-97FF-2348-8428-06E606AF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3CC16-C65F-8F44-B5B6-106E4DBCC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2654-53AB-3848-A246-82E489C2B7F8}" type="datetimeFigureOut">
              <a:rPr lang="es-AR" smtClean="0"/>
              <a:t>29/9/19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C1A813-D9B7-E84F-BDCA-EBBC181A9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19272-5526-4B4A-B13F-8C4C43E2F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1471-FE13-2D41-BE21-99083DED39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24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drbejar@g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rbejar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59D96-C7EF-6C47-9C43-826236F56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4678"/>
            <a:ext cx="9144000" cy="2387600"/>
          </a:xfrm>
        </p:spPr>
        <p:txBody>
          <a:bodyPr>
            <a:normAutofit/>
          </a:bodyPr>
          <a:lstStyle/>
          <a:p>
            <a:r>
              <a:rPr lang="es-AR" sz="7200" dirty="0"/>
              <a:t> Estrés Hiperglucémico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752982-AF2E-1A49-96F3-AF2192D44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513" y="364608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s-AR" dirty="0"/>
              <a:t>John Béjar  MD , PhD , MSc</a:t>
            </a:r>
          </a:p>
          <a:p>
            <a:pPr algn="l"/>
            <a:r>
              <a:rPr lang="es-AR" dirty="0"/>
              <a:t>Prof. de Anestesiología- Universidad Católica de Córdoba.</a:t>
            </a:r>
          </a:p>
          <a:p>
            <a:pPr algn="l"/>
            <a:r>
              <a:rPr lang="es-AR" dirty="0"/>
              <a:t>Anestesiólogo-Internista </a:t>
            </a:r>
          </a:p>
          <a:p>
            <a:pPr algn="l"/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519F73-3B3F-B446-A0BE-4714338DF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75961"/>
            <a:ext cx="2225675" cy="203758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6805B0F-D252-AF42-829E-CBBB53E5A105}"/>
              </a:ext>
            </a:extLst>
          </p:cNvPr>
          <p:cNvSpPr/>
          <p:nvPr/>
        </p:nvSpPr>
        <p:spPr>
          <a:xfrm>
            <a:off x="578966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F84403-B911-3248-8216-6F2F3E061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36" y="90158"/>
            <a:ext cx="6474333" cy="24257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63B0B2-069D-FB4D-BEA2-60DC34BCD010}"/>
              </a:ext>
            </a:extLst>
          </p:cNvPr>
          <p:cNvSpPr txBox="1"/>
          <p:nvPr/>
        </p:nvSpPr>
        <p:spPr>
          <a:xfrm>
            <a:off x="9191300" y="5987833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hlinkClick r:id="rId5"/>
              </a:rPr>
              <a:t>drbejar@gmail.com</a:t>
            </a:r>
            <a:endParaRPr lang="es-AR" dirty="0"/>
          </a:p>
          <a:p>
            <a:r>
              <a:rPr lang="es-AR" dirty="0"/>
              <a:t>www.drjohnbejar.com.ar</a:t>
            </a:r>
          </a:p>
        </p:txBody>
      </p:sp>
      <p:pic>
        <p:nvPicPr>
          <p:cNvPr id="8" name="Imagen 7" descr="Imagen que contiene imágenes prediseñadas&#10;&#10;Descripción generada automáticamente">
            <a:extLst>
              <a:ext uri="{FF2B5EF4-FFF2-40B4-BE49-F238E27FC236}">
                <a16:creationId xmlns:a16="http://schemas.microsoft.com/office/drawing/2014/main" id="{D7B2237A-FC29-7740-9A8C-062346EB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9" y="44450"/>
            <a:ext cx="5260275" cy="16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9AE76C-74C7-AD42-856C-B8D2D6A9CB45}"/>
              </a:ext>
            </a:extLst>
          </p:cNvPr>
          <p:cNvSpPr/>
          <p:nvPr/>
        </p:nvSpPr>
        <p:spPr>
          <a:xfrm>
            <a:off x="1042987" y="751344"/>
            <a:ext cx="98298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i="1" dirty="0"/>
              <a:t>“Este estudio confirma una relación dosis-respuesta entre hiperglucemia y  eventos adversos, y sugiere que a los pacientes sin </a:t>
            </a:r>
            <a:r>
              <a:rPr lang="es-AR" sz="3200" i="1"/>
              <a:t>Diabetes  TIENEN PEORES RESULTADOS </a:t>
            </a:r>
            <a:r>
              <a:rPr lang="es-AR" sz="3200" i="1" dirty="0"/>
              <a:t>con la hiperglucemia perioperatoria". </a:t>
            </a:r>
          </a:p>
          <a:p>
            <a:endParaRPr lang="es-AR" sz="2400" i="1" dirty="0"/>
          </a:p>
          <a:p>
            <a:endParaRPr lang="es-AR" sz="2400" i="1" dirty="0"/>
          </a:p>
          <a:p>
            <a:r>
              <a:rPr lang="es-AR" sz="3200" i="1" dirty="0"/>
              <a:t>“La cuestión a dilucidar es sí la hiperglucemia entre los pacientes sin Diabetes  es, de hecho, </a:t>
            </a:r>
            <a:r>
              <a:rPr lang="es-AR" sz="3200" b="1" i="1" dirty="0"/>
              <a:t>un marcador de aumento del estrés quirúrgico o diabetes no diagnosticada”. </a:t>
            </a:r>
          </a:p>
          <a:p>
            <a:r>
              <a:rPr lang="es-A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021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33801-84A1-C943-B2E1-7F4F26589D95}"/>
              </a:ext>
            </a:extLst>
          </p:cNvPr>
          <p:cNvSpPr txBox="1"/>
          <p:nvPr/>
        </p:nvSpPr>
        <p:spPr>
          <a:xfrm>
            <a:off x="157162" y="60900"/>
            <a:ext cx="106738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Ptes sin historia de Diabetes y normoglucémicos  al desarrollar hiperglucemia de estrés , aumentan su estadía </a:t>
            </a:r>
          </a:p>
          <a:p>
            <a:r>
              <a:rPr lang="es-AR" b="1" dirty="0"/>
              <a:t>Hospitalaria y aumentan morbi-mortalidad.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07F61D-E2D6-8949-BF99-5236BA61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87015"/>
            <a:ext cx="3886200" cy="320040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CACD91D-9C4B-0A4C-8600-47FC92CD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08" y="1066800"/>
            <a:ext cx="7453313" cy="3531019"/>
          </a:xfrm>
          <a:prstGeom prst="rect">
            <a:avLst/>
          </a:prstGeom>
        </p:spPr>
      </p:pic>
      <p:pic>
        <p:nvPicPr>
          <p:cNvPr id="8" name="Imagen 7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13924B29-EFBD-564C-8937-75E7B3E0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267200"/>
            <a:ext cx="5181600" cy="25908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590CE07-B20E-DC40-B239-0F027DEEB2F1}"/>
              </a:ext>
            </a:extLst>
          </p:cNvPr>
          <p:cNvSpPr/>
          <p:nvPr/>
        </p:nvSpPr>
        <p:spPr>
          <a:xfrm>
            <a:off x="6096000" y="6070600"/>
            <a:ext cx="599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Times New Roman,Bold" pitchFamily="2" charset="0"/>
              </a:rPr>
              <a:t>Stress hyperglycemia in general surgery: Why should we care? Curr Diab Rep </a:t>
            </a:r>
            <a:r>
              <a:rPr lang="es-AR" dirty="0"/>
              <a:t>2019 Feb 26;19(4):14. </a:t>
            </a:r>
          </a:p>
        </p:txBody>
      </p:sp>
    </p:spTree>
    <p:extLst>
      <p:ext uri="{BB962C8B-B14F-4D97-AF65-F5344CB8AC3E}">
        <p14:creationId xmlns:p14="http://schemas.microsoft.com/office/powerpoint/2010/main" val="15240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F55E88-D487-9142-8942-418BBA69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s-AR" sz="4000" dirty="0">
                <a:solidFill>
                  <a:srgbClr val="FF0000"/>
                </a:solidFill>
              </a:rPr>
              <a:t>Que tipo de cirugías?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86CD6-7301-A541-88FE-B3180A58C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0821" y="1040402"/>
            <a:ext cx="4059050" cy="47771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AR" sz="7400" u="sng" dirty="0"/>
              <a:t>No Cardíacas   </a:t>
            </a:r>
            <a:r>
              <a:rPr lang="es-AR" sz="7400" dirty="0"/>
              <a:t>20 A 40 %</a:t>
            </a:r>
          </a:p>
          <a:p>
            <a:pPr marL="0" indent="0">
              <a:buNone/>
            </a:pPr>
            <a:r>
              <a:rPr lang="es-AR" sz="7400" dirty="0"/>
              <a:t>Colorectal</a:t>
            </a:r>
          </a:p>
          <a:p>
            <a:pPr marL="0" indent="0">
              <a:buNone/>
            </a:pPr>
            <a:r>
              <a:rPr lang="es-AR" sz="7400" dirty="0"/>
              <a:t>Trasplante </a:t>
            </a:r>
          </a:p>
          <a:p>
            <a:pPr marL="0" indent="0">
              <a:buNone/>
            </a:pPr>
            <a:r>
              <a:rPr lang="es-AR" sz="7400" dirty="0"/>
              <a:t>Artroplastias </a:t>
            </a:r>
          </a:p>
          <a:p>
            <a:pPr marL="0" indent="0">
              <a:buNone/>
            </a:pPr>
            <a:r>
              <a:rPr lang="es-AR" sz="7400" dirty="0"/>
              <a:t>Vasculares </a:t>
            </a:r>
          </a:p>
          <a:p>
            <a:pPr marL="0" indent="0">
              <a:buNone/>
            </a:pPr>
            <a:r>
              <a:rPr lang="es-AR" sz="7400" dirty="0"/>
              <a:t>Torácicas </a:t>
            </a:r>
          </a:p>
          <a:p>
            <a:pPr marL="0" indent="0">
              <a:buNone/>
            </a:pPr>
            <a:endParaRPr lang="es-AR" sz="44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r>
              <a:rPr lang="es-AR" sz="7200" dirty="0"/>
              <a:t>The impact of glycaemic variability on the surgical patient Curr Opin Anesthesiol 2016, 29:430 – 437 </a:t>
            </a:r>
          </a:p>
          <a:p>
            <a:pPr marL="0" indent="0">
              <a:buNone/>
            </a:pPr>
            <a:endParaRPr lang="es-AR" sz="7200" dirty="0"/>
          </a:p>
          <a:p>
            <a:pPr marL="0" indent="0">
              <a:buNone/>
            </a:pPr>
            <a:endParaRPr lang="es-AR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B880AB-9E1A-4344-B5E7-0CAC86688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4770" y="999137"/>
            <a:ext cx="3749003" cy="51905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AR" sz="7400" u="sng" dirty="0"/>
              <a:t>Cardíacas  </a:t>
            </a:r>
            <a:r>
              <a:rPr lang="es-AR" sz="7400" dirty="0"/>
              <a:t>80 %</a:t>
            </a:r>
            <a:endParaRPr lang="es-AR" sz="7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7400" dirty="0"/>
              <a:t>C.E.C</a:t>
            </a:r>
          </a:p>
          <a:p>
            <a:pPr marL="0" indent="0">
              <a:buNone/>
            </a:pPr>
            <a:r>
              <a:rPr lang="es-AR" sz="7400" dirty="0"/>
              <a:t>Cardioplejia</a:t>
            </a:r>
          </a:p>
          <a:p>
            <a:pPr marL="0" indent="0">
              <a:buNone/>
            </a:pPr>
            <a:r>
              <a:rPr lang="es-AR" sz="7400" dirty="0"/>
              <a:t>Hipotermia</a:t>
            </a:r>
          </a:p>
          <a:p>
            <a:pPr marL="0" indent="0">
              <a:buNone/>
            </a:pPr>
            <a:r>
              <a:rPr lang="es-AR" sz="7400" dirty="0"/>
              <a:t>Heparina </a:t>
            </a:r>
          </a:p>
          <a:p>
            <a:pPr marL="0" indent="0">
              <a:buNone/>
            </a:pPr>
            <a:r>
              <a:rPr lang="es-AR" sz="7400" dirty="0">
                <a:solidFill>
                  <a:srgbClr val="FF0000"/>
                </a:solidFill>
              </a:rPr>
              <a:t>Target mas alto?  </a:t>
            </a:r>
          </a:p>
          <a:p>
            <a:pPr marL="0" indent="0">
              <a:buNone/>
            </a:pPr>
            <a:endParaRPr lang="es-AR" sz="7400" dirty="0"/>
          </a:p>
          <a:p>
            <a:pPr marL="0" indent="0">
              <a:buNone/>
            </a:pPr>
            <a:endParaRPr lang="es-AR" sz="7400" dirty="0"/>
          </a:p>
          <a:p>
            <a:pPr marL="0" indent="0">
              <a:buNone/>
            </a:pPr>
            <a:endParaRPr lang="es-AR" sz="7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sz="7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s-AR" sz="7200" dirty="0"/>
          </a:p>
          <a:p>
            <a:pPr marL="0" indent="0">
              <a:buNone/>
            </a:pPr>
            <a:r>
              <a:rPr lang="es-AR" sz="7200" dirty="0"/>
              <a:t>Repercusiones y manejo de la hiperglucemia peroperatoria en cirugía cardiaca . (Rev. Esp. Anestesiol. Reanim. 2009; 56: 299-311) </a:t>
            </a:r>
          </a:p>
          <a:p>
            <a:pPr marL="0" indent="0">
              <a:buNone/>
            </a:pPr>
            <a:endParaRPr lang="es-AR" sz="7200" dirty="0"/>
          </a:p>
          <a:p>
            <a:pPr marL="0" indent="0">
              <a:buNone/>
            </a:pPr>
            <a:r>
              <a:rPr lang="es-AR" sz="7200" dirty="0"/>
              <a:t>The Society of Thoracic Surgeons Practice Guideline Series: blood glucose management during adult cardiac surgery. Ann Thorac Surg 2009; 87:663 – 669. </a:t>
            </a:r>
          </a:p>
          <a:p>
            <a:pPr marL="0" indent="0">
              <a:buNone/>
            </a:pP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90163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801F70-03F1-604D-B303-CAFA5930C332}"/>
              </a:ext>
            </a:extLst>
          </p:cNvPr>
          <p:cNvSpPr/>
          <p:nvPr/>
        </p:nvSpPr>
        <p:spPr>
          <a:xfrm>
            <a:off x="0" y="2334685"/>
            <a:ext cx="2033588" cy="26717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12C6AE-245A-864F-9FAB-E09C552C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3" y="371211"/>
            <a:ext cx="10515600" cy="62415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s-AR" dirty="0"/>
              <a:t>El Paciente Crítico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A2F0C-E850-5E47-9BFB-E87299BF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AR" dirty="0"/>
              <a:t>La hiperglucemia origina complicaciones.</a:t>
            </a:r>
          </a:p>
          <a:p>
            <a:pPr>
              <a:buFont typeface="Wingdings" pitchFamily="2" charset="2"/>
              <a:buChar char="ü"/>
            </a:pPr>
            <a:r>
              <a:rPr lang="es-AR" dirty="0"/>
              <a:t> Aumenta la morbi- mortalidad. </a:t>
            </a:r>
          </a:p>
          <a:p>
            <a:pPr marL="0" indent="0">
              <a:buNone/>
            </a:pPr>
            <a:r>
              <a:rPr lang="es-AR" dirty="0"/>
              <a:t>Quemaduras</a:t>
            </a:r>
          </a:p>
          <a:p>
            <a:pPr marL="0" indent="0">
              <a:buNone/>
            </a:pPr>
            <a:r>
              <a:rPr lang="es-AR" dirty="0"/>
              <a:t>Cirugías</a:t>
            </a:r>
          </a:p>
          <a:p>
            <a:pPr marL="0" indent="0">
              <a:buNone/>
            </a:pPr>
            <a:r>
              <a:rPr lang="es-AR" dirty="0"/>
              <a:t>T.C.E. </a:t>
            </a:r>
          </a:p>
          <a:p>
            <a:pPr marL="0" indent="0">
              <a:buNone/>
            </a:pPr>
            <a:r>
              <a:rPr lang="es-AR" dirty="0"/>
              <a:t>A.C.V.</a:t>
            </a:r>
          </a:p>
          <a:p>
            <a:pPr marL="0" indent="0">
              <a:buNone/>
            </a:pPr>
            <a:r>
              <a:rPr lang="es-AR" dirty="0"/>
              <a:t>S.C.A.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687525-8F0D-AF46-99F5-698E1DE0C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384408"/>
              </p:ext>
            </p:extLst>
          </p:nvPr>
        </p:nvGraphicFramePr>
        <p:xfrm>
          <a:off x="3024810" y="2252530"/>
          <a:ext cx="5888037" cy="356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 derecha 5">
            <a:extLst>
              <a:ext uri="{FF2B5EF4-FFF2-40B4-BE49-F238E27FC236}">
                <a16:creationId xmlns:a16="http://schemas.microsoft.com/office/drawing/2014/main" id="{3DF9EC0E-F7B3-3F4A-92F3-69123D4882AA}"/>
              </a:ext>
            </a:extLst>
          </p:cNvPr>
          <p:cNvSpPr/>
          <p:nvPr/>
        </p:nvSpPr>
        <p:spPr>
          <a:xfrm>
            <a:off x="8324814" y="4998652"/>
            <a:ext cx="1100138" cy="38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6890CF83-5A2E-074B-BDB9-36C1FCFD87F8}"/>
              </a:ext>
            </a:extLst>
          </p:cNvPr>
          <p:cNvSpPr/>
          <p:nvPr/>
        </p:nvSpPr>
        <p:spPr>
          <a:xfrm>
            <a:off x="8292519" y="5578620"/>
            <a:ext cx="1108074" cy="428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E9FB4A-2667-DB49-9088-8B34C0859283}"/>
              </a:ext>
            </a:extLst>
          </p:cNvPr>
          <p:cNvSpPr txBox="1"/>
          <p:nvPr/>
        </p:nvSpPr>
        <p:spPr>
          <a:xfrm>
            <a:off x="9658076" y="5006868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Producción de O.N.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DB53DB-3B1B-AF46-8BB9-F704E8E3B714}"/>
              </a:ext>
            </a:extLst>
          </p:cNvPr>
          <p:cNvSpPr txBox="1"/>
          <p:nvPr/>
        </p:nvSpPr>
        <p:spPr>
          <a:xfrm>
            <a:off x="9730235" y="5524845"/>
            <a:ext cx="259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Reducción de reactividad </a:t>
            </a:r>
          </a:p>
          <a:p>
            <a:r>
              <a:rPr lang="es-AR" dirty="0"/>
              <a:t>vascular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17CB9B-D069-9646-B856-09292F0C7D49}"/>
              </a:ext>
            </a:extLst>
          </p:cNvPr>
          <p:cNvSpPr/>
          <p:nvPr/>
        </p:nvSpPr>
        <p:spPr>
          <a:xfrm>
            <a:off x="138113" y="6195903"/>
            <a:ext cx="8358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>
                <a:latin typeface="TrebuchetMS" panose="020B0603020202020204" pitchFamily="34" charset="0"/>
              </a:rPr>
              <a:t>Actualidades en el control metabólico del paciente crítico: hiperglucemia, variabilidad de la glucosa, hipoglucemia e hipoglucemia relativa  </a:t>
            </a:r>
            <a:r>
              <a:rPr lang="es-AR" sz="1400" dirty="0"/>
              <a:t>Cirugía y Cirujanos. 2017;</a:t>
            </a:r>
            <a:r>
              <a:rPr lang="es-AR" sz="1400" b="1" dirty="0"/>
              <a:t>85(1)</a:t>
            </a:r>
            <a:r>
              <a:rPr lang="es-AR" sz="1400" dirty="0"/>
              <a:t>:93-100 </a:t>
            </a:r>
          </a:p>
          <a:p>
            <a:endParaRPr lang="es-AR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56A7AD-44E2-E34E-8275-0E2FB104221A}"/>
              </a:ext>
            </a:extLst>
          </p:cNvPr>
          <p:cNvSpPr txBox="1"/>
          <p:nvPr/>
        </p:nvSpPr>
        <p:spPr>
          <a:xfrm>
            <a:off x="4214813" y="2686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AA035-2ED3-2340-BEB1-83CB12FAC3B1}"/>
              </a:ext>
            </a:extLst>
          </p:cNvPr>
          <p:cNvSpPr txBox="1"/>
          <p:nvPr/>
        </p:nvSpPr>
        <p:spPr>
          <a:xfrm>
            <a:off x="4214813" y="3843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6585841-6199-5A43-965E-BDEE2EB8AC62}"/>
              </a:ext>
            </a:extLst>
          </p:cNvPr>
          <p:cNvSpPr txBox="1"/>
          <p:nvPr/>
        </p:nvSpPr>
        <p:spPr>
          <a:xfrm>
            <a:off x="4214813" y="5114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720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5D8065-F1F0-4E4F-A0C2-2C04C5948CCC}"/>
              </a:ext>
            </a:extLst>
          </p:cNvPr>
          <p:cNvSpPr txBox="1"/>
          <p:nvPr/>
        </p:nvSpPr>
        <p:spPr>
          <a:xfrm>
            <a:off x="2386013" y="4721491"/>
            <a:ext cx="61722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/>
              <a:t>Mayor riesgo de hipoglucemia por tratamiento.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891E78-B422-5445-8C14-A2480C50CD20}"/>
              </a:ext>
            </a:extLst>
          </p:cNvPr>
          <p:cNvSpPr txBox="1"/>
          <p:nvPr/>
        </p:nvSpPr>
        <p:spPr>
          <a:xfrm>
            <a:off x="365126" y="206882"/>
            <a:ext cx="3786188" cy="403187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dirty="0"/>
              <a:t>Sepsis</a:t>
            </a:r>
          </a:p>
          <a:p>
            <a:r>
              <a:rPr lang="es-AR" sz="3200" dirty="0"/>
              <a:t>Ventilación  mecánica</a:t>
            </a:r>
          </a:p>
          <a:p>
            <a:r>
              <a:rPr lang="es-AR" sz="3200" dirty="0"/>
              <a:t>Fluídos</a:t>
            </a:r>
          </a:p>
          <a:p>
            <a:r>
              <a:rPr lang="es-AR" sz="3200" dirty="0"/>
              <a:t>Vasopresores</a:t>
            </a:r>
          </a:p>
          <a:p>
            <a:r>
              <a:rPr lang="es-AR" sz="3200" dirty="0"/>
              <a:t>Falla renal </a:t>
            </a:r>
          </a:p>
          <a:p>
            <a:r>
              <a:rPr lang="es-AR" sz="3200" dirty="0"/>
              <a:t>Pobre ingesta calórica </a:t>
            </a:r>
          </a:p>
          <a:p>
            <a:r>
              <a:rPr lang="es-AR" sz="3200" dirty="0"/>
              <a:t>Hepatopatía </a:t>
            </a:r>
          </a:p>
          <a:p>
            <a:r>
              <a:rPr lang="es-AR" sz="3200" dirty="0"/>
              <a:t>Estadía prolongada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C455B5-7A48-E642-9509-89C0CC22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3" y="6176772"/>
            <a:ext cx="5306158" cy="613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BD7266-86D3-394E-8A15-B9D18F90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6" y="6127559"/>
            <a:ext cx="6021387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632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8B63F-02F7-3F42-8886-74D51FBA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AR" dirty="0"/>
              <a:t>Evaluacion preoperatoria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1E543-C55E-2C4D-B574-80C4B0883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11114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Solicitar  la glucemia ,  la PTOG, o la HA1c  tiene indicaciones de moderada recomendación y bajo nivel de evidencia”, para cirugia electiva no cardiaca. </a:t>
            </a:r>
          </a:p>
          <a:p>
            <a:pPr marL="0" indent="0">
              <a:buNone/>
            </a:pPr>
            <a:r>
              <a:rPr lang="es-AR" sz="1800" dirty="0"/>
              <a:t>                                                                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619295-0CFF-374C-AC57-4BBC9347B4AC}"/>
              </a:ext>
            </a:extLst>
          </p:cNvPr>
          <p:cNvSpPr/>
          <p:nvPr/>
        </p:nvSpPr>
        <p:spPr>
          <a:xfrm>
            <a:off x="1780630" y="3001808"/>
            <a:ext cx="6954340" cy="1754326"/>
          </a:xfrm>
          <a:prstGeom prst="rect">
            <a:avLst/>
          </a:prstGeom>
          <a:solidFill>
            <a:srgbClr val="FFFF00"/>
          </a:solidFill>
          <a:ln w="15875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Manejo </a:t>
            </a:r>
            <a:r>
              <a:rPr lang="es-ES" sz="5400" b="0" cap="none" spc="0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intraoperatorio</a:t>
            </a:r>
            <a:r>
              <a:rPr lang="es-E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postoperatorio</a:t>
            </a:r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id="{20F47427-8723-7A40-B5BA-F754513974DC}"/>
              </a:ext>
            </a:extLst>
          </p:cNvPr>
          <p:cNvSpPr/>
          <p:nvPr/>
        </p:nvSpPr>
        <p:spPr>
          <a:xfrm>
            <a:off x="4419600" y="2038884"/>
            <a:ext cx="838200" cy="728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162432-0693-B040-9FC0-FE33DDF08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42"/>
          <a:stretch/>
        </p:blipFill>
        <p:spPr>
          <a:xfrm>
            <a:off x="0" y="5603510"/>
            <a:ext cx="8558212" cy="120880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496C863-3FB8-1A4C-B382-D2F5F420843D}"/>
              </a:ext>
            </a:extLst>
          </p:cNvPr>
          <p:cNvSpPr/>
          <p:nvPr/>
        </p:nvSpPr>
        <p:spPr>
          <a:xfrm>
            <a:off x="8510543" y="6389520"/>
            <a:ext cx="368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dvP3EE027"/>
              </a:rPr>
              <a:t>Eur J Anaesthesiol </a:t>
            </a:r>
            <a:r>
              <a:rPr lang="es-AR" dirty="0">
                <a:latin typeface="AdvP405AA6"/>
              </a:rPr>
              <a:t>2018; </a:t>
            </a:r>
            <a:r>
              <a:rPr lang="es-AR" dirty="0">
                <a:latin typeface="AdvP418142"/>
              </a:rPr>
              <a:t>35:</a:t>
            </a:r>
            <a:r>
              <a:rPr lang="es-AR" dirty="0">
                <a:latin typeface="AdvP405AA6"/>
              </a:rPr>
              <a:t>407–465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938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1F6224F6-F44D-A745-B723-FD64AC7C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3" y="276999"/>
            <a:ext cx="9399181" cy="53567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EA804D-80F2-524C-BBF5-59DD98A0F03B}"/>
              </a:ext>
            </a:extLst>
          </p:cNvPr>
          <p:cNvSpPr/>
          <p:nvPr/>
        </p:nvSpPr>
        <p:spPr>
          <a:xfrm>
            <a:off x="0" y="62116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9F2913-69D4-6945-814A-E61AAC7C6BA8}"/>
              </a:ext>
            </a:extLst>
          </p:cNvPr>
          <p:cNvSpPr/>
          <p:nvPr/>
        </p:nvSpPr>
        <p:spPr>
          <a:xfrm>
            <a:off x="7947192" y="630491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rial" panose="020B0604020202020204" pitchFamily="34" charset="0"/>
              </a:rPr>
              <a:t>Curr Diab Rep 2016 Mar;16(3):33.</a:t>
            </a:r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4ED838E-0CBF-3140-9F83-F22EF3BC4C36}"/>
              </a:ext>
            </a:extLst>
          </p:cNvPr>
          <p:cNvSpPr/>
          <p:nvPr/>
        </p:nvSpPr>
        <p:spPr>
          <a:xfrm>
            <a:off x="1851192" y="5981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solidFill>
                  <a:srgbClr val="111111"/>
                </a:solidFill>
                <a:latin typeface="CytknfAdvTTb8864ccf.B"/>
              </a:rPr>
              <a:t>Stress Hyperglycemia During Surgery and Anesthesia:Pathogenesis and Clinical Implications </a:t>
            </a:r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15BDB26-4C71-0647-BA98-4C5829E32A91}"/>
              </a:ext>
            </a:extLst>
          </p:cNvPr>
          <p:cNvSpPr/>
          <p:nvPr/>
        </p:nvSpPr>
        <p:spPr>
          <a:xfrm>
            <a:off x="1701209" y="850605"/>
            <a:ext cx="7676707" cy="12971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997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80574EE8-1D81-214D-BF51-EBCA8AFE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79" y="349710"/>
            <a:ext cx="10008027" cy="615858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D266028-393D-534A-87AA-4C39400C9761}"/>
              </a:ext>
            </a:extLst>
          </p:cNvPr>
          <p:cNvCxnSpPr/>
          <p:nvPr/>
        </p:nvCxnSpPr>
        <p:spPr>
          <a:xfrm>
            <a:off x="1978984" y="4907923"/>
            <a:ext cx="14716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11A169A-E83C-954C-A49A-0A4D88AC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53E41F-EB54-8A4C-80C1-6E598835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5D27E-77A9-EF42-A950-85E42BD0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082246"/>
            <a:ext cx="3576801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000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485443-C978-4149-8D46-5AA664B0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35" y="697867"/>
            <a:ext cx="7472111" cy="41843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B2C4B6-0DCA-594A-AB70-D841139E3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4" y="2058337"/>
            <a:ext cx="4453948" cy="146344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7BFBC21-B757-7448-B44C-F60AC21E8A4B}"/>
              </a:ext>
            </a:extLst>
          </p:cNvPr>
          <p:cNvSpPr/>
          <p:nvPr/>
        </p:nvSpPr>
        <p:spPr>
          <a:xfrm>
            <a:off x="200348" y="5893659"/>
            <a:ext cx="4453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latin typeface="AdvOT0df72554.B"/>
              </a:rPr>
              <a:t>Perioperative management of diabetes: </a:t>
            </a:r>
          </a:p>
          <a:p>
            <a:r>
              <a:rPr lang="es-AR" sz="1600" dirty="0">
                <a:latin typeface="AdvOT0df72554.B"/>
              </a:rPr>
              <a:t>the need for a lead: </a:t>
            </a:r>
            <a:r>
              <a:rPr lang="es-AR" sz="1600" dirty="0"/>
              <a:t>Anaesthesia 2019, 74, 845–849 </a:t>
            </a:r>
          </a:p>
          <a:p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CFBC79-0CBA-6C47-8535-220596EBA902}"/>
              </a:ext>
            </a:extLst>
          </p:cNvPr>
          <p:cNvSpPr/>
          <p:nvPr/>
        </p:nvSpPr>
        <p:spPr>
          <a:xfrm>
            <a:off x="6592824" y="982233"/>
            <a:ext cx="5431536" cy="4339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6DC5FA-3D82-304A-9E80-313774F0EA30}"/>
              </a:ext>
            </a:extLst>
          </p:cNvPr>
          <p:cNvSpPr txBox="1"/>
          <p:nvPr/>
        </p:nvSpPr>
        <p:spPr>
          <a:xfrm>
            <a:off x="6680718" y="5801326"/>
            <a:ext cx="5511282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Mayor morbi-mortalidad</a:t>
            </a:r>
          </a:p>
        </p:txBody>
      </p:sp>
    </p:spTree>
    <p:extLst>
      <p:ext uri="{BB962C8B-B14F-4D97-AF65-F5344CB8AC3E}">
        <p14:creationId xmlns:p14="http://schemas.microsoft.com/office/powerpoint/2010/main" val="2043793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E8D90-1945-5147-9621-571D9624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7094538"/>
            <a:ext cx="10515600" cy="1325563"/>
          </a:xfrm>
        </p:spPr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754BC-0C96-DC47-A4E6-C210629E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400050"/>
            <a:ext cx="10910887" cy="5886449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Un 30 % de estos no tienen antecedentes de Diabetes  (hiperglucemia de estrés)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La mitad tuvo PTOG alterada posteriormente. 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Al año un 60 % desarrollo Diabetes. 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>
                <a:solidFill>
                  <a:srgbClr val="FF0000"/>
                </a:solidFill>
              </a:rPr>
              <a:t>HBA1c preoperatoria SIRVE  para diferencia diagnostica ( &gt; 6.5 %)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r>
              <a:rPr lang="es-AR" sz="2100" dirty="0"/>
              <a:t>  Management of hyperglycemia in hospitalized patients in noncritical care setting: An endocrine society clinical practice guideline. J Clin   Endocrinol Metab 2012; 97:16–38 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BF4D557-B61E-2045-AF13-6CB565DA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93" y="497274"/>
            <a:ext cx="7421525" cy="57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CD2BE1-7D58-CA48-94B7-C483923026A9}"/>
              </a:ext>
            </a:extLst>
          </p:cNvPr>
          <p:cNvSpPr/>
          <p:nvPr/>
        </p:nvSpPr>
        <p:spPr>
          <a:xfrm>
            <a:off x="900113" y="861446"/>
            <a:ext cx="90011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AR" sz="3200" i="1" dirty="0">
                <a:latin typeface="TrebuchetMS" panose="020B0603020202020204" pitchFamily="34" charset="0"/>
              </a:rPr>
              <a:t>“ </a:t>
            </a:r>
            <a:r>
              <a:rPr lang="es-AR" sz="3200" i="1" dirty="0">
                <a:latin typeface="Aharoni" panose="020F0502020204030204" pitchFamily="34" charset="0"/>
                <a:cs typeface="Aharoni" panose="020F0502020204030204" pitchFamily="34" charset="0"/>
              </a:rPr>
              <a:t> </a:t>
            </a:r>
            <a:r>
              <a:rPr lang="es-AR" sz="3200" i="1" u="sng" dirty="0">
                <a:latin typeface="Aharoni" panose="020F0502020204030204" pitchFamily="34" charset="0"/>
                <a:cs typeface="Aharoni" panose="020F0502020204030204" pitchFamily="34" charset="0"/>
              </a:rPr>
              <a:t>Tomemos consciencia </a:t>
            </a:r>
            <a:r>
              <a:rPr lang="es-AR" sz="3200" i="1" dirty="0">
                <a:latin typeface="Aharoni" panose="020F0502020204030204" pitchFamily="34" charset="0"/>
                <a:cs typeface="Aharoni" panose="020F0502020204030204" pitchFamily="34" charset="0"/>
              </a:rPr>
              <a:t>de que toda decisión, acción u omisión  tiene repercusiones en el proceso perioperatorio del paciente”.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EA71E4-9086-274F-A816-841A8FC8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1" y="5164704"/>
            <a:ext cx="8432800" cy="10033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A7F9688-DFA5-FE41-874C-868E62362EFF}"/>
              </a:ext>
            </a:extLst>
          </p:cNvPr>
          <p:cNvSpPr/>
          <p:nvPr/>
        </p:nvSpPr>
        <p:spPr>
          <a:xfrm>
            <a:off x="6890696" y="6290231"/>
            <a:ext cx="5128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7FAA"/>
                </a:solidFill>
                <a:latin typeface="TrebuchetMS" panose="020B0603020202020204" pitchFamily="34" charset="0"/>
              </a:rPr>
              <a:t>Rev Esp Anestesiol Reanim. 2015;</a:t>
            </a:r>
            <a:r>
              <a:rPr lang="es-AR" b="1" dirty="0">
                <a:solidFill>
                  <a:srgbClr val="007FAA"/>
                </a:solidFill>
                <a:latin typeface="TrebuchetMS" panose="020B0603020202020204" pitchFamily="34" charset="0"/>
              </a:rPr>
              <a:t>62(5)</a:t>
            </a:r>
            <a:r>
              <a:rPr lang="es-AR" dirty="0">
                <a:solidFill>
                  <a:srgbClr val="007FAA"/>
                </a:solidFill>
                <a:latin typeface="TrebuchetMS" panose="020B0603020202020204" pitchFamily="34" charset="0"/>
              </a:rPr>
              <a:t>:241-244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85207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053B38-813A-6B4C-8EDA-60C0D358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29" y="2367523"/>
            <a:ext cx="2614613" cy="24003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TARGET GLUCEMICO ?</a:t>
            </a:r>
          </a:p>
        </p:txBody>
      </p:sp>
      <p:pic>
        <p:nvPicPr>
          <p:cNvPr id="5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A36BBC3-DAAC-3C4D-BB7D-C4FD9EAAC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225" y="0"/>
            <a:ext cx="8094653" cy="64596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E429EB-B443-154D-8BBA-AA66E93A748A}"/>
              </a:ext>
            </a:extLst>
          </p:cNvPr>
          <p:cNvSpPr txBox="1"/>
          <p:nvPr/>
        </p:nvSpPr>
        <p:spPr>
          <a:xfrm>
            <a:off x="3901152" y="504218"/>
            <a:ext cx="6169008" cy="4031873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AR" sz="2400" dirty="0"/>
          </a:p>
          <a:p>
            <a:r>
              <a:rPr lang="es-AR" sz="2400" dirty="0"/>
              <a:t>Asociaciones  Americana, Francesa Y Británica de Diabétes sugieren un Target Glucémico de </a:t>
            </a:r>
          </a:p>
          <a:p>
            <a:r>
              <a:rPr lang="es-AR" sz="3200" dirty="0">
                <a:solidFill>
                  <a:srgbClr val="FF0000"/>
                </a:solidFill>
              </a:rPr>
              <a:t>140 - 180 </a:t>
            </a:r>
            <a:r>
              <a:rPr lang="es-AR" sz="3200" dirty="0"/>
              <a:t>mg / dl.</a:t>
            </a:r>
          </a:p>
          <a:p>
            <a:endParaRPr lang="es-AR" dirty="0"/>
          </a:p>
          <a:p>
            <a:r>
              <a:rPr lang="es-AR" sz="1400" dirty="0"/>
              <a:t>                                 </a:t>
            </a:r>
          </a:p>
          <a:p>
            <a:r>
              <a:rPr lang="es-AR" sz="1400" dirty="0"/>
              <a:t>   </a:t>
            </a:r>
          </a:p>
          <a:p>
            <a:endParaRPr lang="es-AR" sz="1400" dirty="0"/>
          </a:p>
          <a:p>
            <a:endParaRPr lang="es-AR" sz="1400" dirty="0"/>
          </a:p>
          <a:p>
            <a:endParaRPr lang="es-AR" sz="1400" dirty="0"/>
          </a:p>
          <a:p>
            <a:r>
              <a:rPr lang="es-AR" sz="1400" dirty="0"/>
              <a:t>Perioperative Management of Diabetes Mellitus:  Novel Approaches </a:t>
            </a:r>
          </a:p>
          <a:p>
            <a:r>
              <a:rPr lang="es-AR" sz="1400" dirty="0"/>
              <a:t>  Curr Diab Rep (2019) 19:14 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4EF19B-2156-6F4E-9A89-A56080C75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65" y="5190116"/>
            <a:ext cx="6169007" cy="10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B0A36-CBD0-3E49-BE56-05985A2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48"/>
            <a:ext cx="5784112" cy="16766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AR" dirty="0"/>
              <a:t>Porque no un valor mas estricto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D5CD0-668A-4A43-8787-AC752DA2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0" y="1953822"/>
            <a:ext cx="6586489" cy="3515848"/>
          </a:xfrm>
        </p:spPr>
        <p:txBody>
          <a:bodyPr>
            <a:normAutofit/>
          </a:bodyPr>
          <a:lstStyle/>
          <a:p>
            <a:r>
              <a:rPr lang="es-AR" sz="2400" dirty="0"/>
              <a:t>NICE SUGAR </a:t>
            </a:r>
          </a:p>
          <a:p>
            <a:r>
              <a:rPr lang="es-AR" sz="2400" dirty="0"/>
              <a:t>Normoglycemia in Intensive Care Evaluation Survival Using Glucose Algorithm Regulation </a:t>
            </a:r>
          </a:p>
          <a:p>
            <a:pPr marL="0" indent="0">
              <a:buNone/>
            </a:pPr>
            <a:r>
              <a:rPr lang="es-AR" sz="2400" dirty="0"/>
              <a:t>CONTROL INTENSIVO CON TARGET DE 81- 108 mg/dl </a:t>
            </a:r>
          </a:p>
          <a:p>
            <a:pPr marL="0" indent="0">
              <a:buNone/>
            </a:pPr>
            <a:r>
              <a:rPr lang="es-AR" sz="2400" dirty="0"/>
              <a:t>CONTROL PERMISiVO DE  &lt; 180 mg/dl</a:t>
            </a:r>
          </a:p>
          <a:p>
            <a:pPr marL="0" indent="0">
              <a:buNone/>
            </a:pPr>
            <a:r>
              <a:rPr lang="es-AR" sz="2400" u="sng" dirty="0"/>
              <a:t>MORTALIDAD A 90 DIAS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6684108-A4C3-C44A-A713-45C0391B7152}"/>
              </a:ext>
            </a:extLst>
          </p:cNvPr>
          <p:cNvSpPr/>
          <p:nvPr/>
        </p:nvSpPr>
        <p:spPr>
          <a:xfrm>
            <a:off x="630016" y="4931061"/>
            <a:ext cx="53264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HIPOGLUCEMIA Y RIESGO </a:t>
            </a:r>
          </a:p>
          <a:p>
            <a:pPr algn="ctr"/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MUERTE EN PTES CRITICOS 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BD35472-8084-9144-8F67-392F07498C26}"/>
              </a:ext>
            </a:extLst>
          </p:cNvPr>
          <p:cNvSpPr/>
          <p:nvPr/>
        </p:nvSpPr>
        <p:spPr>
          <a:xfrm>
            <a:off x="1704975" y="627785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600" b="1" dirty="0">
                <a:solidFill>
                  <a:srgbClr val="75777A"/>
                </a:solidFill>
                <a:latin typeface="OTNEJMScalaSansLF"/>
              </a:rPr>
              <a:t>N Engl J Med 2012;367:1108-18</a:t>
            </a:r>
          </a:p>
          <a:p>
            <a:r>
              <a:rPr lang="es-AR" sz="1600" dirty="0"/>
              <a:t>N Engl J Med 2009;360:1283-97</a:t>
            </a:r>
            <a:r>
              <a:rPr lang="es-AR" dirty="0"/>
              <a:t>. </a:t>
            </a:r>
            <a:endParaRPr lang="es-AR" sz="1600" dirty="0"/>
          </a:p>
          <a:p>
            <a:br>
              <a:rPr lang="es-AR" sz="1600" b="1" dirty="0">
                <a:solidFill>
                  <a:srgbClr val="75777A"/>
                </a:solidFill>
                <a:latin typeface="OTNEJMScalaSansLF"/>
              </a:rPr>
            </a:br>
            <a:endParaRPr lang="es-AR" sz="1600" dirty="0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D521F701-93B1-1F49-A625-C7E31E14F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82" r="-4" b="57071"/>
          <a:stretch/>
        </p:blipFill>
        <p:spPr>
          <a:xfrm>
            <a:off x="6128835" y="2235404"/>
            <a:ext cx="5966370" cy="3785419"/>
          </a:xfrm>
          <a:prstGeom prst="rect">
            <a:avLst/>
          </a:prstGeom>
          <a:effectLst/>
        </p:spPr>
      </p:pic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D936F48-0299-7C49-8C48-D1A5E112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74" y="54652"/>
            <a:ext cx="4846205" cy="21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5D9BF-EF0D-A044-A61D-22102189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D8E9EDC-CDD2-D847-84D8-1A8A50B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-15547"/>
            <a:ext cx="10515601" cy="64495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7133175-548F-DE48-BB6E-455211635008}"/>
              </a:ext>
            </a:extLst>
          </p:cNvPr>
          <p:cNvSpPr/>
          <p:nvPr/>
        </p:nvSpPr>
        <p:spPr>
          <a:xfrm>
            <a:off x="5113867" y="59723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latin typeface="Times" pitchFamily="2" charset="0"/>
              </a:rPr>
              <a:t>Evans CH, Lee J, Ruhlman MK. Optimal glucose management in the perioperative period. Surg Clin North Am. 2015;95:337-354. </a:t>
            </a:r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449B736-3BEE-E64B-9431-327D0B72C03C}"/>
              </a:ext>
            </a:extLst>
          </p:cNvPr>
          <p:cNvSpPr/>
          <p:nvPr/>
        </p:nvSpPr>
        <p:spPr>
          <a:xfrm>
            <a:off x="9572625" y="700088"/>
            <a:ext cx="1357313" cy="52722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62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EF2E2-68C7-F74A-A896-41E5EC22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180459"/>
            <a:ext cx="10515600" cy="132556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s-AR" dirty="0"/>
              <a:t>Regimen de Alberti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B54F05-EB95-F24B-B3AB-E0BA754C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690688"/>
            <a:ext cx="10515600" cy="2538412"/>
          </a:xfrm>
        </p:spPr>
        <p:txBody>
          <a:bodyPr/>
          <a:lstStyle/>
          <a:p>
            <a:r>
              <a:rPr lang="es-AR" dirty="0"/>
              <a:t>Pacientes  con diagnóstico previo de Diabétes</a:t>
            </a:r>
          </a:p>
          <a:p>
            <a:r>
              <a:rPr lang="es-AR" dirty="0"/>
              <a:t>500 cc de DX 10 % mas 10 u Insulina cte mas 15 mEq de K  100-125 ml/h</a:t>
            </a:r>
          </a:p>
          <a:p>
            <a:r>
              <a:rPr lang="es-AR" dirty="0"/>
              <a:t>Es aún utilizado en algunos  centros  y puede ser una alternativa.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480175-AE2F-704F-82C1-0DD8F42D88BF}"/>
              </a:ext>
            </a:extLst>
          </p:cNvPr>
          <p:cNvSpPr/>
          <p:nvPr/>
        </p:nvSpPr>
        <p:spPr>
          <a:xfrm>
            <a:off x="2555068" y="3768517"/>
            <a:ext cx="871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dvP405AA6"/>
              </a:rPr>
              <a:t>Alberti</a:t>
            </a:r>
            <a:r>
              <a:rPr lang="es-AR" sz="1600" dirty="0">
                <a:latin typeface="AdvP405AA6"/>
              </a:rPr>
              <a:t> KG, Thomas DJ. The management of diabetes during surgery. Br J Anaesth 1979; 51:693 – 710. </a:t>
            </a:r>
            <a:endParaRPr lang="es-AR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C0A283-51BE-3244-82A1-E5F265A7A1D1}"/>
              </a:ext>
            </a:extLst>
          </p:cNvPr>
          <p:cNvSpPr txBox="1"/>
          <p:nvPr/>
        </p:nvSpPr>
        <p:spPr>
          <a:xfrm>
            <a:off x="1551622" y="4881612"/>
            <a:ext cx="511088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3600" dirty="0"/>
              <a:t>VRIII </a:t>
            </a:r>
            <a:r>
              <a:rPr lang="es-AR" dirty="0"/>
              <a:t>  variable rate  intravenous insulin infusion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B3CACF-E44C-B74F-AEA1-6AD869982BE0}"/>
              </a:ext>
            </a:extLst>
          </p:cNvPr>
          <p:cNvSpPr/>
          <p:nvPr/>
        </p:nvSpPr>
        <p:spPr>
          <a:xfrm>
            <a:off x="981081" y="6181070"/>
            <a:ext cx="568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dvTTecf15426.B"/>
              </a:rPr>
              <a:t>The impact of glycaemic variability on the surgical patient. </a:t>
            </a:r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00B280-F6AB-C643-9C77-5A7630626F1A}"/>
              </a:ext>
            </a:extLst>
          </p:cNvPr>
          <p:cNvSpPr/>
          <p:nvPr/>
        </p:nvSpPr>
        <p:spPr>
          <a:xfrm>
            <a:off x="6522237" y="6181685"/>
            <a:ext cx="413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dvTT7d6ad6bc"/>
              </a:rPr>
              <a:t>Curr Opin Anesthesiol </a:t>
            </a:r>
            <a:r>
              <a:rPr lang="es-AR" dirty="0">
                <a:latin typeface="AdvTTcf105b51"/>
              </a:rPr>
              <a:t>2016, 29:430 – 437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564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42F3AF-0C53-134D-97C1-66B99152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367786"/>
            <a:ext cx="6929438" cy="36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35FDCA-9934-F247-AD4D-9C534C2D5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89"/>
            <a:ext cx="11427654" cy="34004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77C8D2-471D-0A42-B67B-016E21445641}"/>
              </a:ext>
            </a:extLst>
          </p:cNvPr>
          <p:cNvSpPr txBox="1"/>
          <p:nvPr/>
        </p:nvSpPr>
        <p:spPr>
          <a:xfrm>
            <a:off x="382173" y="3543300"/>
            <a:ext cx="11087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dirty="0"/>
              <a:t>Paciente crítico con hiperglucemia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120A43-D019-8E4E-AC90-5CE42D3BBCAC}"/>
              </a:ext>
            </a:extLst>
          </p:cNvPr>
          <p:cNvSpPr txBox="1"/>
          <p:nvPr/>
        </p:nvSpPr>
        <p:spPr>
          <a:xfrm>
            <a:off x="219075" y="4558963"/>
            <a:ext cx="477470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4000" dirty="0"/>
              <a:t>Glucemia &gt; 180 mg/dl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092494-105A-3640-A09C-A67E27E3DD7F}"/>
              </a:ext>
            </a:extLst>
          </p:cNvPr>
          <p:cNvSpPr/>
          <p:nvPr/>
        </p:nvSpPr>
        <p:spPr>
          <a:xfrm>
            <a:off x="5465135" y="5018567"/>
            <a:ext cx="6556799" cy="16312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s-AR" sz="2000" dirty="0"/>
              <a:t>Un aumento del 30% en la aparición de eventos adversos,  complicaciones pulmonares , renales y  muerte.  riesgo de infección, fibrilación auricular, insuficiencia cardíaca, infarto de miocardio, pericarditis, complicaciones neurológicas y  pulmonares.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10C21E-3276-B24B-924B-AD2A7F62F52D}"/>
              </a:ext>
            </a:extLst>
          </p:cNvPr>
          <p:cNvSpPr/>
          <p:nvPr/>
        </p:nvSpPr>
        <p:spPr>
          <a:xfrm>
            <a:off x="0" y="5674713"/>
            <a:ext cx="330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111111"/>
                </a:solidFill>
                <a:latin typeface="RvldwmAdvTT577c760c"/>
              </a:rPr>
              <a:t>Critical Care Management </a:t>
            </a:r>
          </a:p>
          <a:p>
            <a:r>
              <a:rPr lang="es-AR" dirty="0">
                <a:solidFill>
                  <a:srgbClr val="111111"/>
                </a:solidFill>
                <a:latin typeface="RvldwmAdvTT577c760c"/>
              </a:rPr>
              <a:t>of Stress-Induced Hyperglycemia </a:t>
            </a:r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5F35F0-240A-9E41-905D-AD96B86E36A7}"/>
              </a:ext>
            </a:extLst>
          </p:cNvPr>
          <p:cNvSpPr/>
          <p:nvPr/>
        </p:nvSpPr>
        <p:spPr>
          <a:xfrm>
            <a:off x="0" y="6294612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111111"/>
                </a:solidFill>
                <a:latin typeface="KwxklsAdvTTc488b0e6"/>
              </a:rPr>
              <a:t>Current Diabetes Reports </a:t>
            </a:r>
            <a:r>
              <a:rPr lang="es-AR" dirty="0">
                <a:latin typeface="Times" pitchFamily="2" charset="0"/>
              </a:rPr>
              <a:t>(2018) 18:17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08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E7F87-3D68-384C-80A4-5DF3A78E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0"/>
            <a:ext cx="10515600" cy="1325563"/>
          </a:xfrm>
        </p:spPr>
        <p:txBody>
          <a:bodyPr/>
          <a:lstStyle/>
          <a:p>
            <a:r>
              <a:rPr lang="es-AR" dirty="0"/>
              <a:t>Hiperglucemia  &gt; 180 mg/dl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02501-944D-CF4B-BEFE-1CAE63E4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4682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7516A4-6E70-3740-873A-B23993F5E5B5}"/>
              </a:ext>
            </a:extLst>
          </p:cNvPr>
          <p:cNvSpPr txBox="1"/>
          <p:nvPr/>
        </p:nvSpPr>
        <p:spPr>
          <a:xfrm>
            <a:off x="648198" y="1197967"/>
            <a:ext cx="2995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Procedimientos ambulatorios </a:t>
            </a:r>
          </a:p>
          <a:p>
            <a:r>
              <a:rPr lang="es-AR" dirty="0"/>
              <a:t>de corta duracion ( &lt; 4hs)</a:t>
            </a:r>
          </a:p>
          <a:p>
            <a:r>
              <a:rPr lang="es-AR" dirty="0"/>
              <a:t>Estabilidad hemodinámica </a:t>
            </a:r>
          </a:p>
          <a:p>
            <a:r>
              <a:rPr lang="es-AR" dirty="0"/>
              <a:t>Ingesta oral temprana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2ABDF63-D7CC-D544-9D9D-37BAFD7FC83E}"/>
              </a:ext>
            </a:extLst>
          </p:cNvPr>
          <p:cNvCxnSpPr/>
          <p:nvPr/>
        </p:nvCxnSpPr>
        <p:spPr>
          <a:xfrm>
            <a:off x="4071938" y="1885950"/>
            <a:ext cx="1285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F9A17212-5750-5E4C-BFF2-39F3813E0FCE}"/>
              </a:ext>
            </a:extLst>
          </p:cNvPr>
          <p:cNvSpPr/>
          <p:nvPr/>
        </p:nvSpPr>
        <p:spPr>
          <a:xfrm>
            <a:off x="6582635" y="1088841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Insulina S.C.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E27CE0-781D-6246-873B-C3F4AF87AC04}"/>
              </a:ext>
            </a:extLst>
          </p:cNvPr>
          <p:cNvSpPr txBox="1"/>
          <p:nvPr/>
        </p:nvSpPr>
        <p:spPr>
          <a:xfrm>
            <a:off x="648198" y="2795041"/>
            <a:ext cx="289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Inicio en 30 min.  Pico 1.5 hs.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AC6777-01DD-2F4B-9EDB-CDC3D0CF1765}"/>
              </a:ext>
            </a:extLst>
          </p:cNvPr>
          <p:cNvSpPr txBox="1"/>
          <p:nvPr/>
        </p:nvSpPr>
        <p:spPr>
          <a:xfrm>
            <a:off x="6915293" y="2381856"/>
            <a:ext cx="3266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FACILIDAD DE ADMINISTRACION </a:t>
            </a:r>
          </a:p>
          <a:p>
            <a:r>
              <a:rPr lang="es-AR" dirty="0"/>
              <a:t>BAJA TASA DE HIPOGLUCEMIA </a:t>
            </a:r>
          </a:p>
          <a:p>
            <a:r>
              <a:rPr lang="es-AR" dirty="0"/>
              <a:t>EFICACIA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D19A7B-7DC0-824F-8479-6A153750BC40}"/>
              </a:ext>
            </a:extLst>
          </p:cNvPr>
          <p:cNvSpPr txBox="1"/>
          <p:nvPr/>
        </p:nvSpPr>
        <p:spPr>
          <a:xfrm>
            <a:off x="2097312" y="3554020"/>
            <a:ext cx="38136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CONTROL GLUCEMICO CADA 2 HORAS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5B14A5-877C-3F4B-B622-205EF89F10F1}"/>
              </a:ext>
            </a:extLst>
          </p:cNvPr>
          <p:cNvSpPr txBox="1"/>
          <p:nvPr/>
        </p:nvSpPr>
        <p:spPr>
          <a:xfrm>
            <a:off x="377347" y="4316266"/>
            <a:ext cx="3029997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AR" b="1" u="sng" dirty="0"/>
              <a:t>INSULINA  CORRECCIONAL</a:t>
            </a:r>
            <a:r>
              <a:rPr lang="es-AR" dirty="0"/>
              <a:t>. 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107865-A96F-024D-ACF5-427411A9C03F}"/>
              </a:ext>
            </a:extLst>
          </p:cNvPr>
          <p:cNvSpPr txBox="1"/>
          <p:nvPr/>
        </p:nvSpPr>
        <p:spPr>
          <a:xfrm>
            <a:off x="4071938" y="4556111"/>
            <a:ext cx="5656069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                                 </a:t>
            </a:r>
            <a:r>
              <a:rPr lang="es-AR" u="sng" dirty="0"/>
              <a:t>GLUCEMIA OBTENIDA – 100</a:t>
            </a:r>
          </a:p>
          <a:p>
            <a:r>
              <a:rPr lang="es-AR" dirty="0"/>
              <a:t>                                                             40 </a:t>
            </a:r>
          </a:p>
        </p:txBody>
      </p:sp>
    </p:spTree>
    <p:extLst>
      <p:ext uri="{BB962C8B-B14F-4D97-AF65-F5344CB8AC3E}">
        <p14:creationId xmlns:p14="http://schemas.microsoft.com/office/powerpoint/2010/main" val="374686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1745DE-B924-CB4F-8086-84F95948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723" y="516330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AR" sz="3100" i="1" dirty="0">
                <a:solidFill>
                  <a:srgbClr val="FF0000"/>
                </a:solidFill>
              </a:rPr>
              <a:t>Anesthesiology 2017; 126:547–60 </a:t>
            </a:r>
            <a:br>
              <a:rPr lang="es-AR" i="1" dirty="0"/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5E16AADF-2F1C-EC4B-9539-6895CF5C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841584"/>
            <a:ext cx="11496821" cy="393766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8C23E2D0-4B53-314D-9C37-A64AD0521CEC}"/>
              </a:ext>
            </a:extLst>
          </p:cNvPr>
          <p:cNvSpPr txBox="1"/>
          <p:nvPr/>
        </p:nvSpPr>
        <p:spPr>
          <a:xfrm>
            <a:off x="1378226" y="173080"/>
            <a:ext cx="27429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Sliding scale o escala móvil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81955D-0253-B54B-BF26-4F93A29994BE}"/>
              </a:ext>
            </a:extLst>
          </p:cNvPr>
          <p:cNvSpPr/>
          <p:nvPr/>
        </p:nvSpPr>
        <p:spPr>
          <a:xfrm>
            <a:off x="6889899" y="2658140"/>
            <a:ext cx="531627" cy="1438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192454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39954-8A33-ED4A-A003-BE0F6D53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36525"/>
            <a:ext cx="10515600" cy="1325563"/>
          </a:xfrm>
        </p:spPr>
        <p:txBody>
          <a:bodyPr/>
          <a:lstStyle/>
          <a:p>
            <a:r>
              <a:rPr lang="es-AR" dirty="0"/>
              <a:t>VRIII infusion de insulina intravenosa a tasa variable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8F54F-8327-EB41-8CE5-226A2AD5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429" y="1105674"/>
            <a:ext cx="5034172" cy="2537639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s-AR" dirty="0"/>
              <a:t>Cambios hemodinámicos.</a:t>
            </a:r>
          </a:p>
          <a:p>
            <a:r>
              <a:rPr lang="es-AR" dirty="0"/>
              <a:t>Desviación de fluídos marcada.</a:t>
            </a:r>
          </a:p>
          <a:p>
            <a:r>
              <a:rPr lang="es-AR" dirty="0"/>
              <a:t>Hipotermia </a:t>
            </a:r>
          </a:p>
          <a:p>
            <a:r>
              <a:rPr lang="es-AR" dirty="0"/>
              <a:t>Vasopresores e inotrópicos </a:t>
            </a:r>
          </a:p>
          <a:p>
            <a:r>
              <a:rPr lang="es-AR" dirty="0"/>
              <a:t>Cirugías largas. 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D29AC7-50EA-EB4F-9548-5AAF107B3B3D}"/>
              </a:ext>
            </a:extLst>
          </p:cNvPr>
          <p:cNvSpPr txBox="1"/>
          <p:nvPr/>
        </p:nvSpPr>
        <p:spPr>
          <a:xfrm>
            <a:off x="12618" y="4497517"/>
            <a:ext cx="450056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/>
              <a:t>50  U Insulina cte en 500 cc de SF</a:t>
            </a:r>
          </a:p>
          <a:p>
            <a:r>
              <a:rPr lang="es-AR" sz="2400" dirty="0"/>
              <a:t>Conc 0,1 U por ml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63A2B9-2142-B741-A28E-FC3EC86D69D3}"/>
              </a:ext>
            </a:extLst>
          </p:cNvPr>
          <p:cNvSpPr txBox="1"/>
          <p:nvPr/>
        </p:nvSpPr>
        <p:spPr>
          <a:xfrm>
            <a:off x="6338887" y="4648477"/>
            <a:ext cx="258603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/>
              <a:t>1 a 8 U/h</a:t>
            </a:r>
          </a:p>
          <a:p>
            <a:r>
              <a:rPr lang="es-AR" sz="2400" dirty="0"/>
              <a:t>10 a 80 ml/h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E12E8-8568-5741-9282-15B739C11285}"/>
              </a:ext>
            </a:extLst>
          </p:cNvPr>
          <p:cNvSpPr txBox="1"/>
          <p:nvPr/>
        </p:nvSpPr>
        <p:spPr>
          <a:xfrm>
            <a:off x="85725" y="5962224"/>
            <a:ext cx="375615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sz="2000" dirty="0"/>
              <a:t>100 U insulina cte en 100  cc de SF</a:t>
            </a:r>
          </a:p>
          <a:p>
            <a:r>
              <a:rPr lang="es-AR" sz="2000" dirty="0"/>
              <a:t>Conc  1 U por ml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995BFE-8647-494E-9E76-E2B166CE793F}"/>
              </a:ext>
            </a:extLst>
          </p:cNvPr>
          <p:cNvSpPr txBox="1"/>
          <p:nvPr/>
        </p:nvSpPr>
        <p:spPr>
          <a:xfrm>
            <a:off x="286951" y="2095798"/>
            <a:ext cx="138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INDICACIÓN </a:t>
            </a: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F9E67445-969D-DD4E-AFEF-883049973C2E}"/>
              </a:ext>
            </a:extLst>
          </p:cNvPr>
          <p:cNvSpPr/>
          <p:nvPr/>
        </p:nvSpPr>
        <p:spPr>
          <a:xfrm>
            <a:off x="2405670" y="1951102"/>
            <a:ext cx="1418721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 la derecha con muesca 9">
            <a:extLst>
              <a:ext uri="{FF2B5EF4-FFF2-40B4-BE49-F238E27FC236}">
                <a16:creationId xmlns:a16="http://schemas.microsoft.com/office/drawing/2014/main" id="{97D6D03B-E187-E54F-81BF-D2FEBD272EF8}"/>
              </a:ext>
            </a:extLst>
          </p:cNvPr>
          <p:cNvSpPr/>
          <p:nvPr/>
        </p:nvSpPr>
        <p:spPr>
          <a:xfrm>
            <a:off x="5000625" y="4913015"/>
            <a:ext cx="828675" cy="30192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32CF09-5005-AD4E-A7F6-830D365B9C11}"/>
              </a:ext>
            </a:extLst>
          </p:cNvPr>
          <p:cNvSpPr/>
          <p:nvPr/>
        </p:nvSpPr>
        <p:spPr>
          <a:xfrm>
            <a:off x="6251787" y="5946835"/>
            <a:ext cx="585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dvOT0df72554.B"/>
              </a:rPr>
              <a:t>Perioperative management of diabetes: the need for a lead </a:t>
            </a:r>
            <a:endParaRPr lang="es-AR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0A808D-5A9A-7F4B-AEA5-B91FE30F0ECD}"/>
              </a:ext>
            </a:extLst>
          </p:cNvPr>
          <p:cNvSpPr/>
          <p:nvPr/>
        </p:nvSpPr>
        <p:spPr>
          <a:xfrm>
            <a:off x="8815557" y="6296085"/>
            <a:ext cx="3166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dvOT4dfa5ba6"/>
              </a:rPr>
              <a:t>Anaesthesia 2019, 74, 845</a:t>
            </a:r>
            <a:r>
              <a:rPr lang="es-AR" dirty="0">
                <a:latin typeface="AdvOT4dfa5ba6+20"/>
              </a:rPr>
              <a:t>–</a:t>
            </a:r>
            <a:r>
              <a:rPr lang="es-AR" dirty="0">
                <a:latin typeface="AdvOT4dfa5ba6"/>
              </a:rPr>
              <a:t>849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630436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56ACB8-1B12-0342-B367-DD420601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463" y="4727998"/>
            <a:ext cx="5426764" cy="15873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CB303-5093-C947-8EFC-8D27E60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5" y="596225"/>
            <a:ext cx="5112595" cy="15337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712354-88EC-2C45-BE5E-78DD4B7CA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73" y="4569165"/>
            <a:ext cx="5426764" cy="158732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D61980-99F3-E944-A367-F44C68E9C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42" y="729082"/>
            <a:ext cx="5112595" cy="15209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082F2A-E702-4645-83EB-A8AA939B7B7C}"/>
              </a:ext>
            </a:extLst>
          </p:cNvPr>
          <p:cNvSpPr txBox="1"/>
          <p:nvPr/>
        </p:nvSpPr>
        <p:spPr>
          <a:xfrm>
            <a:off x="1270000" y="2658533"/>
            <a:ext cx="350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Diabetes 2 con dieta / metformina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44FC67-8694-F543-A4E5-679B9C3F684F}"/>
              </a:ext>
            </a:extLst>
          </p:cNvPr>
          <p:cNvSpPr txBox="1"/>
          <p:nvPr/>
        </p:nvSpPr>
        <p:spPr>
          <a:xfrm>
            <a:off x="8529638" y="2528888"/>
            <a:ext cx="32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Diabetes 2 con Antidiabeticos vo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4AB9C3-13AA-F040-BB03-C153B7214113}"/>
              </a:ext>
            </a:extLst>
          </p:cNvPr>
          <p:cNvSpPr txBox="1"/>
          <p:nvPr/>
        </p:nvSpPr>
        <p:spPr>
          <a:xfrm>
            <a:off x="1071563" y="6315325"/>
            <a:ext cx="255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Diabeticos 2 con insulina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A7277A-EFB0-D04B-A4DA-A480F8953CE5}"/>
              </a:ext>
            </a:extLst>
          </p:cNvPr>
          <p:cNvSpPr txBox="1"/>
          <p:nvPr/>
        </p:nvSpPr>
        <p:spPr>
          <a:xfrm>
            <a:off x="7786688" y="6315325"/>
            <a:ext cx="138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Diabeticos 1 </a:t>
            </a:r>
          </a:p>
        </p:txBody>
      </p:sp>
    </p:spTree>
    <p:extLst>
      <p:ext uri="{BB962C8B-B14F-4D97-AF65-F5344CB8AC3E}">
        <p14:creationId xmlns:p14="http://schemas.microsoft.com/office/powerpoint/2010/main" val="30202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32F6E-243C-474B-B7E8-F299BD40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5" y="33188"/>
            <a:ext cx="10658475" cy="132556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s-AR" b="1" dirty="0"/>
              <a:t>Tiene impacto  el manejo de la glucemia perioperatoria en la morbi- mortalidad?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D7031-384B-E244-A379-C5BF6E5F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5" y="15067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 “La revisión de la literatura demuestra  clara asociación entre hiperglucemia perioperatoria y resultados clínicos adversos , aumento de morbi-mortalidad a los 30 días”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“ La corrección de la hiperglucemia con insulina reduce las complicaciones hospitalarias y disminuye la mortalidad.”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D2592D-B884-D34C-90B8-2D9C147E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19" y="2659031"/>
            <a:ext cx="6637868" cy="102341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51C3500-CEF4-9A4C-8455-17DDEF67EA21}"/>
              </a:ext>
            </a:extLst>
          </p:cNvPr>
          <p:cNvSpPr/>
          <p:nvPr/>
        </p:nvSpPr>
        <p:spPr>
          <a:xfrm>
            <a:off x="8905984" y="3403234"/>
            <a:ext cx="293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TimesNewRomanPS"/>
              </a:rPr>
              <a:t>(</a:t>
            </a:r>
            <a:r>
              <a:rPr lang="es-AR" i="1" dirty="0">
                <a:latin typeface="TimesNewRomanPS"/>
              </a:rPr>
              <a:t>Ann Surg </a:t>
            </a:r>
            <a:r>
              <a:rPr lang="es-AR" dirty="0">
                <a:latin typeface="TimesNewRomanPS"/>
              </a:rPr>
              <a:t>2015;261:97–103) 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4BFBF8-D412-0448-B85B-D6D8C0E7AB82}"/>
              </a:ext>
            </a:extLst>
          </p:cNvPr>
          <p:cNvSpPr txBox="1"/>
          <p:nvPr/>
        </p:nvSpPr>
        <p:spPr>
          <a:xfrm>
            <a:off x="254000" y="466738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28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3BC9CA-B749-A24A-9B48-4E40CDD2B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54" y="5064536"/>
            <a:ext cx="6473825" cy="107222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2186069-0B31-3B4A-9AEA-D0B090F9D2A3}"/>
              </a:ext>
            </a:extLst>
          </p:cNvPr>
          <p:cNvSpPr/>
          <p:nvPr/>
        </p:nvSpPr>
        <p:spPr>
          <a:xfrm>
            <a:off x="8646717" y="5489608"/>
            <a:ext cx="3051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latin typeface="ITCGaramondStd"/>
              </a:rPr>
              <a:t>Anesthesiology 2017; 126:547–60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65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3AC8FC-2273-AF4D-BFB0-C9B149A02592}"/>
              </a:ext>
            </a:extLst>
          </p:cNvPr>
          <p:cNvSpPr txBox="1"/>
          <p:nvPr/>
        </p:nvSpPr>
        <p:spPr>
          <a:xfrm>
            <a:off x="128588" y="128587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1- Glucemia &gt; 180 mg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EFA5CD-AE79-CD4E-9AEF-0664C38CF935}"/>
              </a:ext>
            </a:extLst>
          </p:cNvPr>
          <p:cNvSpPr txBox="1"/>
          <p:nvPr/>
        </p:nvSpPr>
        <p:spPr>
          <a:xfrm>
            <a:off x="2343150" y="1114425"/>
            <a:ext cx="64150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2-   Dosis EV  en bolo   </a:t>
            </a:r>
            <a:r>
              <a:rPr lang="es-AR" u="sng" dirty="0"/>
              <a:t>Glucemia -100                 </a:t>
            </a:r>
            <a:r>
              <a:rPr lang="es-AR" dirty="0"/>
              <a:t>       2U EV</a:t>
            </a:r>
            <a:endParaRPr lang="es-AR" u="sng" dirty="0"/>
          </a:p>
          <a:p>
            <a:r>
              <a:rPr lang="es-AR" dirty="0"/>
              <a:t>                                                     40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07DD1F-EC15-094A-B41D-AD4F5B370B49}"/>
              </a:ext>
            </a:extLst>
          </p:cNvPr>
          <p:cNvSpPr txBox="1"/>
          <p:nvPr/>
        </p:nvSpPr>
        <p:spPr>
          <a:xfrm>
            <a:off x="2500313" y="2786063"/>
            <a:ext cx="82153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2- iniciar la infusion de insulina   </a:t>
            </a:r>
            <a:r>
              <a:rPr lang="es-AR" u="sng" dirty="0"/>
              <a:t>glucemia actual  </a:t>
            </a:r>
            <a:r>
              <a:rPr lang="es-AR" dirty="0"/>
              <a:t>: U/h         1,8 U/h.    18 ml h </a:t>
            </a:r>
          </a:p>
          <a:p>
            <a:r>
              <a:rPr lang="es-AR" dirty="0"/>
              <a:t>                                                                  100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086D8D-DB75-564F-97F1-F85719FC63E5}"/>
              </a:ext>
            </a:extLst>
          </p:cNvPr>
          <p:cNvSpPr txBox="1"/>
          <p:nvPr/>
        </p:nvSpPr>
        <p:spPr>
          <a:xfrm>
            <a:off x="3514725" y="4241800"/>
            <a:ext cx="58832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3- control glucemico horario y corregir según protocolo </a:t>
            </a:r>
          </a:p>
        </p:txBody>
      </p:sp>
      <p:pic>
        <p:nvPicPr>
          <p:cNvPr id="7" name="Imagen 6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DDF6338-649C-5E44-809E-A6BB2FAF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28587"/>
            <a:ext cx="11742285" cy="64810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8205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1E378F84-AC99-1541-983C-8CF5EC4E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0" b="25645"/>
          <a:stretch/>
        </p:blipFill>
        <p:spPr>
          <a:xfrm>
            <a:off x="203200" y="0"/>
            <a:ext cx="9651999" cy="46145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41F6B8-AF59-D84F-AEAB-8AA7BF4DF790}"/>
              </a:ext>
            </a:extLst>
          </p:cNvPr>
          <p:cNvSpPr txBox="1"/>
          <p:nvPr/>
        </p:nvSpPr>
        <p:spPr>
          <a:xfrm>
            <a:off x="9990666" y="394558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Algoritmo </a:t>
            </a:r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19EA996-6EB9-C741-B4C7-421A4AA23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05"/>
          <a:stretch/>
        </p:blipFill>
        <p:spPr>
          <a:xfrm>
            <a:off x="203199" y="20642"/>
            <a:ext cx="9651999" cy="480853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32EFA9C-C68D-A949-A31B-93995840B84E}"/>
              </a:ext>
            </a:extLst>
          </p:cNvPr>
          <p:cNvSpPr/>
          <p:nvPr/>
        </p:nvSpPr>
        <p:spPr>
          <a:xfrm>
            <a:off x="8291803" y="6278776"/>
            <a:ext cx="339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>
                <a:solidFill>
                  <a:srgbClr val="FF0000"/>
                </a:solidFill>
              </a:rPr>
              <a:t>Anesthesiology 2017; 126:547–60 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7472D3-2AAE-AE4A-AC5A-4A6C5AF9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3" y="5740836"/>
            <a:ext cx="6159499" cy="1117164"/>
          </a:xfrm>
          <a:prstGeom prst="rect">
            <a:avLst/>
          </a:prstGeom>
        </p:spPr>
      </p:pic>
      <p:pic>
        <p:nvPicPr>
          <p:cNvPr id="8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98830F86-1A54-E045-8344-7C7367E6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05"/>
          <a:stretch/>
        </p:blipFill>
        <p:spPr>
          <a:xfrm>
            <a:off x="203199" y="0"/>
            <a:ext cx="9651999" cy="4808533"/>
          </a:xfrm>
          <a:prstGeom prst="rect">
            <a:avLst/>
          </a:prstGeom>
        </p:spPr>
      </p:pic>
      <p:pic>
        <p:nvPicPr>
          <p:cNvPr id="9" name="Imagen 8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91B5144-CA14-474B-89CB-A85A448A2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05"/>
          <a:stretch/>
        </p:blipFill>
        <p:spPr>
          <a:xfrm>
            <a:off x="203199" y="394558"/>
            <a:ext cx="9651999" cy="48085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EAEEEA-6DC3-D748-98D7-2202FC1B6111}"/>
              </a:ext>
            </a:extLst>
          </p:cNvPr>
          <p:cNvSpPr/>
          <p:nvPr/>
        </p:nvSpPr>
        <p:spPr>
          <a:xfrm>
            <a:off x="5057192" y="2313992"/>
            <a:ext cx="4366726" cy="8397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8705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740436-3C2F-4E4E-BA53-1EF64CA2CFE3}"/>
              </a:ext>
            </a:extLst>
          </p:cNvPr>
          <p:cNvSpPr txBox="1"/>
          <p:nvPr/>
        </p:nvSpPr>
        <p:spPr>
          <a:xfrm>
            <a:off x="1157287" y="434888"/>
            <a:ext cx="760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El mayor riesgo de tratar la hiperglucemia es la                               Hipoglucemia</a:t>
            </a:r>
          </a:p>
        </p:txBody>
      </p:sp>
      <p:sp>
        <p:nvSpPr>
          <p:cNvPr id="3" name="Flecha a la derecha con muesca 2">
            <a:extLst>
              <a:ext uri="{FF2B5EF4-FFF2-40B4-BE49-F238E27FC236}">
                <a16:creationId xmlns:a16="http://schemas.microsoft.com/office/drawing/2014/main" id="{139E2316-F7B1-4440-993F-DECB1546ED3D}"/>
              </a:ext>
            </a:extLst>
          </p:cNvPr>
          <p:cNvSpPr/>
          <p:nvPr/>
        </p:nvSpPr>
        <p:spPr>
          <a:xfrm>
            <a:off x="5757863" y="256103"/>
            <a:ext cx="1228725" cy="6000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1A1A93-6B85-6047-B6A3-10ABBDCD858C}"/>
              </a:ext>
            </a:extLst>
          </p:cNvPr>
          <p:cNvSpPr txBox="1"/>
          <p:nvPr/>
        </p:nvSpPr>
        <p:spPr>
          <a:xfrm>
            <a:off x="404813" y="1071028"/>
            <a:ext cx="980127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&lt; 70 mg/dl       severa &lt; 40 mg d/l      </a:t>
            </a:r>
            <a:r>
              <a:rPr lang="es-AR" sz="2800" dirty="0">
                <a:solidFill>
                  <a:srgbClr val="FF0000"/>
                </a:solidFill>
              </a:rPr>
              <a:t>En un paciente hospitalizado &lt; 110 mg/ dl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79313C-0092-7641-A9B8-C8C3E12177B1}"/>
              </a:ext>
            </a:extLst>
          </p:cNvPr>
          <p:cNvSpPr txBox="1"/>
          <p:nvPr/>
        </p:nvSpPr>
        <p:spPr>
          <a:xfrm>
            <a:off x="404813" y="1924469"/>
            <a:ext cx="6096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Incidencia del 3 al 29 % en pacientes hospitalizados en USA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104AD1-881F-904C-A632-6391547FE8A0}"/>
              </a:ext>
            </a:extLst>
          </p:cNvPr>
          <p:cNvSpPr/>
          <p:nvPr/>
        </p:nvSpPr>
        <p:spPr>
          <a:xfrm>
            <a:off x="4106807" y="2528142"/>
            <a:ext cx="7196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>
                <a:latin typeface="AdvP405AA6"/>
              </a:rPr>
              <a:t>Korytkowski M, DiNardo M, Donihi AC, </a:t>
            </a:r>
            <a:r>
              <a:rPr lang="es-AR" sz="1400" dirty="0">
                <a:latin typeface="AdvP3EE027"/>
              </a:rPr>
              <a:t>et al. </a:t>
            </a:r>
            <a:r>
              <a:rPr lang="es-AR" sz="1400" dirty="0">
                <a:latin typeface="AdvP405AA6"/>
              </a:rPr>
              <a:t>Evolution of a diabetes inpatient safety committee. </a:t>
            </a:r>
          </a:p>
          <a:p>
            <a:r>
              <a:rPr lang="es-AR" sz="1400" dirty="0">
                <a:latin typeface="AdvP405AA6"/>
              </a:rPr>
              <a:t>Endocr Pract 2012; 12:91 – 99. </a:t>
            </a:r>
            <a:endParaRPr lang="es-AR" sz="1400" dirty="0">
              <a:effectLst/>
              <a:latin typeface="AdvP418142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8B9AB59-1E17-4B4A-A786-938822A1E89D}"/>
              </a:ext>
            </a:extLst>
          </p:cNvPr>
          <p:cNvSpPr/>
          <p:nvPr/>
        </p:nvSpPr>
        <p:spPr>
          <a:xfrm>
            <a:off x="404813" y="3612475"/>
            <a:ext cx="639710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AR" dirty="0"/>
              <a:t>“Hipoglucemia es un factor de riesgo independiente de mortalidad”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AA95F2-DC24-2649-B03B-2991E3672A6A}"/>
              </a:ext>
            </a:extLst>
          </p:cNvPr>
          <p:cNvSpPr/>
          <p:nvPr/>
        </p:nvSpPr>
        <p:spPr>
          <a:xfrm>
            <a:off x="6003667" y="2332386"/>
            <a:ext cx="184666" cy="2193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NICE-Sugar Study Investigators. Hypoglycemia and risk of death in critically ill patients. N Eng J Med 2012; 367:1108 – 1118.  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95C3025-6B07-C34E-83EC-0CE986D7879C}"/>
              </a:ext>
            </a:extLst>
          </p:cNvPr>
          <p:cNvSpPr/>
          <p:nvPr/>
        </p:nvSpPr>
        <p:spPr>
          <a:xfrm>
            <a:off x="6003667" y="2332386"/>
            <a:ext cx="184666" cy="2193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NICE-Sugar Study Investigators. Hypoglycemia and risk of death in critically ill patients. N Eng J Med 2012; 367:1108 – 1118.  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8714D95-CB6D-004A-8D32-23EF8CEEC961}"/>
              </a:ext>
            </a:extLst>
          </p:cNvPr>
          <p:cNvSpPr/>
          <p:nvPr/>
        </p:nvSpPr>
        <p:spPr>
          <a:xfrm>
            <a:off x="6003667" y="2332386"/>
            <a:ext cx="184666" cy="2193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NICE-Sugar Study Investigators. Hypoglycemia and risk of death in critically ill patients. N Eng J Med 2012; 367:1108 – 1118.  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5DCF78-DFE8-4545-9B60-CD0DADBBA9D8}"/>
              </a:ext>
            </a:extLst>
          </p:cNvPr>
          <p:cNvSpPr/>
          <p:nvPr/>
        </p:nvSpPr>
        <p:spPr>
          <a:xfrm>
            <a:off x="4957366" y="6027003"/>
            <a:ext cx="6824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rgbClr val="000000"/>
                </a:solidFill>
                <a:latin typeface="Times" pitchFamily="2" charset="0"/>
              </a:rPr>
              <a:t>NICE-Sugar Study Investigators. Hypoglycemia and risk of death in critically ill patients. N Eng J Med 2012; 367:1108 – 1118. </a:t>
            </a:r>
            <a:br>
              <a:rPr lang="es-AR" sz="1600" dirty="0">
                <a:solidFill>
                  <a:srgbClr val="000000"/>
                </a:solidFill>
                <a:latin typeface="Times" pitchFamily="2" charset="0"/>
              </a:rPr>
            </a:br>
            <a:endParaRPr lang="es-AR" sz="160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7352A1B-4E8F-564F-AFCB-26007D97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5" y="5016367"/>
            <a:ext cx="12037896" cy="6463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39D94FA-AB4F-B24A-AAFF-E74DBE691F28}"/>
              </a:ext>
            </a:extLst>
          </p:cNvPr>
          <p:cNvSpPr txBox="1"/>
          <p:nvPr/>
        </p:nvSpPr>
        <p:spPr>
          <a:xfrm>
            <a:off x="7872413" y="478631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O.R.</a:t>
            </a:r>
          </a:p>
        </p:txBody>
      </p:sp>
    </p:spTree>
    <p:extLst>
      <p:ext uri="{BB962C8B-B14F-4D97-AF65-F5344CB8AC3E}">
        <p14:creationId xmlns:p14="http://schemas.microsoft.com/office/powerpoint/2010/main" val="2014085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FE2C1EF-35BD-1446-A511-ABCA7903DD21}"/>
              </a:ext>
            </a:extLst>
          </p:cNvPr>
          <p:cNvSpPr/>
          <p:nvPr/>
        </p:nvSpPr>
        <p:spPr>
          <a:xfrm>
            <a:off x="273262" y="2594303"/>
            <a:ext cx="4322524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Pacientes añosos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Comorbilidades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Diabetes 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N. de antidiabeticos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Ventilación  mecánica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Shock séptico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Insuficiencia renal 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Severidad de la enfermedad  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Puntuación APACHE II</a:t>
            </a:r>
            <a:endParaRPr lang="es-AR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497A06-803C-3848-BD54-A3EC38CE3B28}"/>
              </a:ext>
            </a:extLst>
          </p:cNvPr>
          <p:cNvSpPr txBox="1"/>
          <p:nvPr/>
        </p:nvSpPr>
        <p:spPr>
          <a:xfrm>
            <a:off x="0" y="702959"/>
            <a:ext cx="22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FACTORES DE RIESGO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393A4F-1FB5-BA40-A302-7EAD33D91718}"/>
              </a:ext>
            </a:extLst>
          </p:cNvPr>
          <p:cNvSpPr/>
          <p:nvPr/>
        </p:nvSpPr>
        <p:spPr>
          <a:xfrm>
            <a:off x="6014124" y="2649989"/>
            <a:ext cx="6096000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Capacidad de reducir rápidamente la secreción de insulina.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De secretar glucagón rápidamente.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Aumentar rápidamente la epinefrina circulante</a:t>
            </a:r>
            <a:endParaRPr lang="es-AR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AR" b="1" dirty="0">
                <a:solidFill>
                  <a:srgbClr val="000000"/>
                </a:solidFill>
                <a:latin typeface="Helvetica Neue" panose="02000503000000020004" pitchFamily="2" charset="0"/>
              </a:rPr>
              <a:t>Capacidad para reconocer de manera autónoma los síntomas d hipoglucemia e ingerir carbohidratos </a:t>
            </a:r>
            <a:endParaRPr lang="es-AR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6B3141-7F9D-3C4E-93BD-3723DA828096}"/>
              </a:ext>
            </a:extLst>
          </p:cNvPr>
          <p:cNvSpPr txBox="1"/>
          <p:nvPr/>
        </p:nvSpPr>
        <p:spPr>
          <a:xfrm>
            <a:off x="6014124" y="867570"/>
            <a:ext cx="600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ALTERACION DE BARRERAS PROTECTORAS DE HIPOGLUCEMIA </a:t>
            </a:r>
          </a:p>
        </p:txBody>
      </p:sp>
      <p:pic>
        <p:nvPicPr>
          <p:cNvPr id="10" name="Imagen 9" descr="Imagen que contiene escala, dispositivo, interior, cielo&#10;&#10;Descripción generada automáticamente">
            <a:extLst>
              <a:ext uri="{FF2B5EF4-FFF2-40B4-BE49-F238E27FC236}">
                <a16:creationId xmlns:a16="http://schemas.microsoft.com/office/drawing/2014/main" id="{9D33963A-0109-284D-A77F-BFC067B6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74" y="240441"/>
            <a:ext cx="2247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4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1687B7-AC7F-EF47-A037-75C7D5A0951F}"/>
              </a:ext>
            </a:extLst>
          </p:cNvPr>
          <p:cNvSpPr txBox="1"/>
          <p:nvPr/>
        </p:nvSpPr>
        <p:spPr>
          <a:xfrm>
            <a:off x="524933" y="1294600"/>
            <a:ext cx="413728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Monitoreo frecuente. </a:t>
            </a:r>
          </a:p>
          <a:p>
            <a:r>
              <a:rPr lang="es-AR" dirty="0"/>
              <a:t>Manejo y comunicación interdisciplinaria. </a:t>
            </a:r>
          </a:p>
          <a:p>
            <a:r>
              <a:rPr lang="es-AR" dirty="0"/>
              <a:t>Protocolos y algoritmos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B02921-25DC-E740-A9F9-47DF4FF5002E}"/>
              </a:ext>
            </a:extLst>
          </p:cNvPr>
          <p:cNvSpPr txBox="1"/>
          <p:nvPr/>
        </p:nvSpPr>
        <p:spPr>
          <a:xfrm>
            <a:off x="278722" y="446332"/>
            <a:ext cx="5249334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dirty="0"/>
              <a:t>Como evitar  la hipoglucemia 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939B50-9A7D-5046-86EB-51E63D33C37D}"/>
              </a:ext>
            </a:extLst>
          </p:cNvPr>
          <p:cNvSpPr txBox="1"/>
          <p:nvPr/>
        </p:nvSpPr>
        <p:spPr>
          <a:xfrm>
            <a:off x="5528056" y="1433099"/>
            <a:ext cx="54377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Glucometer tiene un margen de error del 15 % según la </a:t>
            </a:r>
          </a:p>
          <a:p>
            <a:r>
              <a:rPr lang="es-AR" dirty="0"/>
              <a:t>FDA cuando el valor de aproxima a 100 mg/dl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16CEEB-2EB5-3746-AB48-CAFA77D7B83C}"/>
              </a:ext>
            </a:extLst>
          </p:cNvPr>
          <p:cNvSpPr/>
          <p:nvPr/>
        </p:nvSpPr>
        <p:spPr>
          <a:xfrm>
            <a:off x="4076854" y="2967335"/>
            <a:ext cx="403828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DISGLICEMIA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73F7EA-4AE5-3743-BDD9-A1CA273FF636}"/>
              </a:ext>
            </a:extLst>
          </p:cNvPr>
          <p:cNvSpPr/>
          <p:nvPr/>
        </p:nvSpPr>
        <p:spPr>
          <a:xfrm>
            <a:off x="585941" y="4640070"/>
            <a:ext cx="6981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TrebuchetMS" panose="020B0603020202020204" pitchFamily="34" charset="0"/>
              </a:rPr>
              <a:t>Por ello se considera que en la población general el control estricto de la glucemia no ofrece ventajas</a:t>
            </a:r>
            <a:r>
              <a:rPr lang="es-AR" sz="800" dirty="0">
                <a:solidFill>
                  <a:srgbClr val="000066"/>
                </a:solidFill>
                <a:latin typeface="TrebuchetMS" panose="020B0603020202020204" pitchFamily="34" charset="0"/>
              </a:rPr>
              <a:t> </a:t>
            </a:r>
            <a:r>
              <a:rPr lang="es-AR" dirty="0">
                <a:latin typeface="TrebuchetMS" panose="020B0603020202020204" pitchFamily="34" charset="0"/>
              </a:rPr>
              <a:t>frente al mantenimiento de niveles en el rango de 140-180mg ml</a:t>
            </a:r>
            <a:r>
              <a:rPr lang="es-AR" sz="800" dirty="0">
                <a:latin typeface="MTSY"/>
              </a:rPr>
              <a:t>−</a:t>
            </a:r>
            <a:r>
              <a:rPr lang="es-AR" sz="800" dirty="0">
                <a:latin typeface="TrebuchetMS" panose="020B0603020202020204" pitchFamily="34" charset="0"/>
              </a:rPr>
              <a:t>1</a:t>
            </a:r>
            <a:r>
              <a:rPr lang="es-AR" dirty="0">
                <a:latin typeface="TrebuchetMS" panose="020B0603020202020204" pitchFamily="34" charset="0"/>
              </a:rPr>
              <a:t>. </a:t>
            </a:r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237E49-F802-7E43-844D-3483C85B7959}"/>
              </a:ext>
            </a:extLst>
          </p:cNvPr>
          <p:cNvSpPr/>
          <p:nvPr/>
        </p:nvSpPr>
        <p:spPr>
          <a:xfrm>
            <a:off x="524933" y="6042336"/>
            <a:ext cx="8858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latin typeface="TrebuchetMS" panose="020B0603020202020204" pitchFamily="34" charset="0"/>
              </a:rPr>
              <a:t>¿Influyen las técnicas anestésicas en los resultados postoperatorios? Parte </a:t>
            </a:r>
            <a:r>
              <a:rPr lang="es-AR" dirty="0">
                <a:latin typeface="TrebuchetSCB"/>
              </a:rPr>
              <a:t>II </a:t>
            </a:r>
            <a:endParaRPr lang="es-AR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2CAAC0-CBAC-E54E-887A-52ADD6E6A390}"/>
              </a:ext>
            </a:extLst>
          </p:cNvPr>
          <p:cNvSpPr/>
          <p:nvPr/>
        </p:nvSpPr>
        <p:spPr>
          <a:xfrm>
            <a:off x="6735861" y="6369837"/>
            <a:ext cx="503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66"/>
                </a:solidFill>
                <a:latin typeface="TrebuchetMS" panose="020B0603020202020204" pitchFamily="34" charset="0"/>
              </a:rPr>
              <a:t>Rev Esp Anestesiol Reanim. 2013;</a:t>
            </a:r>
            <a:r>
              <a:rPr lang="es-AR" b="1" dirty="0">
                <a:solidFill>
                  <a:srgbClr val="000066"/>
                </a:solidFill>
                <a:latin typeface="TrebuchetMS" panose="020B0603020202020204" pitchFamily="34" charset="0"/>
              </a:rPr>
              <a:t>60(2)</a:t>
            </a:r>
            <a:r>
              <a:rPr lang="es-AR" dirty="0">
                <a:solidFill>
                  <a:srgbClr val="000066"/>
                </a:solidFill>
                <a:latin typeface="TrebuchetMS" panose="020B0603020202020204" pitchFamily="34" charset="0"/>
              </a:rPr>
              <a:t>:93-102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35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0F57873-B713-A04B-8A2B-1C6AECCB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480" y="6307051"/>
            <a:ext cx="163210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vTTb01f720c"/>
              </a:rPr>
              <a:t>Optimisation of diagnosed and undiagnosed diabetes, Anaesthesia2019,74(Suppl.1),58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vTTb01f720c+20"/>
              </a:rPr>
              <a:t>–</a:t>
            </a: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vTTb01f720c"/>
              </a:rPr>
              <a:t>66 </a:t>
            </a:r>
            <a:endParaRPr kumimoji="0" lang="es-AR" altLang="es-A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                                                               </a:t>
            </a: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</a:t>
            </a: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page6image18771200">
            <a:extLst>
              <a:ext uri="{FF2B5EF4-FFF2-40B4-BE49-F238E27FC236}">
                <a16:creationId xmlns:a16="http://schemas.microsoft.com/office/drawing/2014/main" id="{16FC6015-85B2-2547-9E67-0A75CFB6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94" y="5829300"/>
            <a:ext cx="8160544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1B59FA10-6550-1340-88EE-637B2C036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72" y="-228600"/>
            <a:ext cx="6210300" cy="60579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644C0E2-A138-9142-B6B9-D90325665F0D}"/>
              </a:ext>
            </a:extLst>
          </p:cNvPr>
          <p:cNvSpPr/>
          <p:nvPr/>
        </p:nvSpPr>
        <p:spPr>
          <a:xfrm>
            <a:off x="1430108" y="2755605"/>
            <a:ext cx="6325428" cy="15316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BC1194-2180-2143-9507-3A1E5EABFE9A}"/>
              </a:ext>
            </a:extLst>
          </p:cNvPr>
          <p:cNvSpPr txBox="1"/>
          <p:nvPr/>
        </p:nvSpPr>
        <p:spPr>
          <a:xfrm>
            <a:off x="8080744" y="3105834"/>
            <a:ext cx="3924185" cy="64633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Perfusión de insulina(VRIII) es el método de elección </a:t>
            </a:r>
          </a:p>
        </p:txBody>
      </p:sp>
    </p:spTree>
    <p:extLst>
      <p:ext uri="{BB962C8B-B14F-4D97-AF65-F5344CB8AC3E}">
        <p14:creationId xmlns:p14="http://schemas.microsoft.com/office/powerpoint/2010/main" val="14166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C07D4-A0FA-BB44-B7B5-AD79250C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163"/>
            <a:ext cx="10515600" cy="132556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6536A2-8914-1741-BEA7-D966168AA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841" y="2226365"/>
            <a:ext cx="11230446" cy="418840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662A6B-8410-9C43-9EFF-155792B05936}"/>
              </a:ext>
            </a:extLst>
          </p:cNvPr>
          <p:cNvSpPr txBox="1"/>
          <p:nvPr/>
        </p:nvSpPr>
        <p:spPr>
          <a:xfrm>
            <a:off x="5072063" y="258565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Suspendida la infusion de insulina </a:t>
            </a: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id="{C0E8C176-76B6-D742-BFAC-7F6D1D18E011}"/>
              </a:ext>
            </a:extLst>
          </p:cNvPr>
          <p:cNvSpPr/>
          <p:nvPr/>
        </p:nvSpPr>
        <p:spPr>
          <a:xfrm>
            <a:off x="4414838" y="973309"/>
            <a:ext cx="657225" cy="625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1B9FA9-10EA-7341-A6B2-CFCB40517364}"/>
              </a:ext>
            </a:extLst>
          </p:cNvPr>
          <p:cNvSpPr txBox="1"/>
          <p:nvPr/>
        </p:nvSpPr>
        <p:spPr>
          <a:xfrm>
            <a:off x="1046922" y="210210"/>
            <a:ext cx="275908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VRII    glucemia &lt; 110mg dl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A388430-6015-7341-9D9E-834DEE9EFB02}"/>
              </a:ext>
            </a:extLst>
          </p:cNvPr>
          <p:cNvCxnSpPr/>
          <p:nvPr/>
        </p:nvCxnSpPr>
        <p:spPr>
          <a:xfrm>
            <a:off x="3564835" y="2676939"/>
            <a:ext cx="6122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71E7B50-F420-2D49-BFB4-BD2497722980}"/>
              </a:ext>
            </a:extLst>
          </p:cNvPr>
          <p:cNvSpPr txBox="1"/>
          <p:nvPr/>
        </p:nvSpPr>
        <p:spPr>
          <a:xfrm>
            <a:off x="631713" y="2017264"/>
            <a:ext cx="10904072" cy="206210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4000" dirty="0"/>
              <a:t>Dx 50 %      25 a 50 cc  IV</a:t>
            </a:r>
          </a:p>
          <a:p>
            <a:r>
              <a:rPr lang="es-AR" sz="4000" dirty="0"/>
              <a:t>Y si </a:t>
            </a:r>
            <a:r>
              <a:rPr lang="es-AR" sz="4800" dirty="0"/>
              <a:t>glucemia</a:t>
            </a:r>
            <a:r>
              <a:rPr lang="es-AR" sz="4000" dirty="0"/>
              <a:t> sube a mas de 180 mg/dl, restaurar perfusion a mitad de dosis </a:t>
            </a:r>
          </a:p>
        </p:txBody>
      </p:sp>
    </p:spTree>
    <p:extLst>
      <p:ext uri="{BB962C8B-B14F-4D97-AF65-F5344CB8AC3E}">
        <p14:creationId xmlns:p14="http://schemas.microsoft.com/office/powerpoint/2010/main" val="39232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57CA67-4337-D34C-AAF2-667AB3EE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F82313-6CF4-0549-A7AA-6E51F77F42BC}"/>
              </a:ext>
            </a:extLst>
          </p:cNvPr>
          <p:cNvSpPr txBox="1"/>
          <p:nvPr/>
        </p:nvSpPr>
        <p:spPr>
          <a:xfrm>
            <a:off x="9824484" y="59542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2 U/h</a:t>
            </a:r>
          </a:p>
        </p:txBody>
      </p:sp>
    </p:spTree>
    <p:extLst>
      <p:ext uri="{BB962C8B-B14F-4D97-AF65-F5344CB8AC3E}">
        <p14:creationId xmlns:p14="http://schemas.microsoft.com/office/powerpoint/2010/main" val="2574653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E2697-D048-A349-A992-A0092B8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18255"/>
            <a:ext cx="10515600" cy="1078707"/>
          </a:xfrm>
        </p:spPr>
        <p:txBody>
          <a:bodyPr/>
          <a:lstStyle/>
          <a:p>
            <a:r>
              <a:rPr lang="es-AR" dirty="0"/>
              <a:t>Variabilidad de la Glucemia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DE8EA-21D9-E14C-BDD0-4311203E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6962"/>
            <a:ext cx="10515600" cy="43513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AR" dirty="0"/>
              <a:t> Es un factor de riesgo  y predictor independiente de mortalidad hospitalaria en pacientes críticos.</a:t>
            </a:r>
          </a:p>
          <a:p>
            <a:r>
              <a:rPr lang="es-AR" dirty="0"/>
              <a:t> Fuctuaciones de la glucemia durante la enfermedad crítica semejante al mantenimiento de la glucemia dentro de un rango  ‘‘próximo a lo normal’’.</a:t>
            </a:r>
          </a:p>
          <a:p>
            <a:r>
              <a:rPr lang="es-AR" dirty="0"/>
              <a:t> Es más ostensible en  no diabéticos y en los que mantienen </a:t>
            </a:r>
            <a:r>
              <a:rPr lang="es-AR"/>
              <a:t>niveles  </a:t>
            </a:r>
            <a:r>
              <a:rPr lang="es-AR" dirty="0"/>
              <a:t>de glucemia dentro del rango de euglucemia </a:t>
            </a:r>
          </a:p>
          <a:p>
            <a:r>
              <a:rPr lang="es-AR" dirty="0"/>
              <a:t>Incrementa el riesgo de hipoglucemia grave (&lt;40 mg/dl), la que ha demostrado ser un predictor de mortalidad en el paciente crítico. </a:t>
            </a:r>
          </a:p>
          <a:p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80CEB1-494E-4647-BE5B-A044060323BF}"/>
              </a:ext>
            </a:extLst>
          </p:cNvPr>
          <p:cNvSpPr/>
          <p:nvPr/>
        </p:nvSpPr>
        <p:spPr>
          <a:xfrm>
            <a:off x="3376612" y="5912426"/>
            <a:ext cx="8434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AdvTTc9c3bd71"/>
              </a:rPr>
              <a:t>Krinsley JS. Glycemic variability: A strong independent predictor of mortality in critically ill patients. Crit Care Med. 2008;36:3008</a:t>
            </a:r>
            <a:r>
              <a:rPr lang="es-AR" dirty="0">
                <a:latin typeface="AdvMacT_R"/>
              </a:rPr>
              <a:t>–</a:t>
            </a:r>
            <a:r>
              <a:rPr lang="es-AR" dirty="0">
                <a:latin typeface="AdvTTc9c3bd71"/>
              </a:rPr>
              <a:t>13. </a:t>
            </a:r>
          </a:p>
        </p:txBody>
      </p:sp>
    </p:spTree>
    <p:extLst>
      <p:ext uri="{BB962C8B-B14F-4D97-AF65-F5344CB8AC3E}">
        <p14:creationId xmlns:p14="http://schemas.microsoft.com/office/powerpoint/2010/main" val="264015475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EEC6BF-12B4-4549-ABCD-F53C96309E1F}"/>
              </a:ext>
            </a:extLst>
          </p:cNvPr>
          <p:cNvSpPr txBox="1"/>
          <p:nvPr/>
        </p:nvSpPr>
        <p:spPr>
          <a:xfrm>
            <a:off x="330684" y="0"/>
            <a:ext cx="276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AR" sz="2800" b="1"/>
              <a:t>Mapa conceptual</a:t>
            </a:r>
            <a:endParaRPr lang="es-AR" sz="2800" b="1" dirty="0"/>
          </a:p>
        </p:txBody>
      </p:sp>
      <p:graphicFrame>
        <p:nvGraphicFramePr>
          <p:cNvPr id="5" name="CuadroTexto 1">
            <a:extLst>
              <a:ext uri="{FF2B5EF4-FFF2-40B4-BE49-F238E27FC236}">
                <a16:creationId xmlns:a16="http://schemas.microsoft.com/office/drawing/2014/main" id="{C0133806-6FA1-4EEF-B548-93BA64B46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1677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Imagen que contiene carretera, camión&#10;&#10;Descripción generada automáticamente">
            <a:extLst>
              <a:ext uri="{FF2B5EF4-FFF2-40B4-BE49-F238E27FC236}">
                <a16:creationId xmlns:a16="http://schemas.microsoft.com/office/drawing/2014/main" id="{355B093B-B2DC-6F47-9C81-7810BC22C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82" y="515653"/>
            <a:ext cx="3615407" cy="58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C33FDC-913E-AC46-A2B7-F170FEEC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s-AR" sz="2800" dirty="0"/>
              <a:t>Que es el estrés hiperglucémico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BD040-FA7C-484E-B3E6-019DE26D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14017"/>
            <a:ext cx="3671357" cy="363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/>
              <a:t>La respuesta Fisiopatólogica que conduce a hiperglucemia mayor a 140  mg/dl  producida por el estrés de la cirugía y anestesia en pacientes sin antecedentes de Diabetes</a:t>
            </a:r>
            <a:r>
              <a:rPr lang="es-AR" sz="20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D2BB1E-3C1B-144C-AE55-5D68EB33C531}"/>
              </a:ext>
            </a:extLst>
          </p:cNvPr>
          <p:cNvSpPr txBox="1"/>
          <p:nvPr/>
        </p:nvSpPr>
        <p:spPr>
          <a:xfrm>
            <a:off x="5297764" y="5636921"/>
            <a:ext cx="55980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Disbalance del fino equilibrio entre la producción</a:t>
            </a:r>
          </a:p>
          <a:p>
            <a:r>
              <a:rPr lang="es-AR" dirty="0">
                <a:solidFill>
                  <a:schemeClr val="bg1"/>
                </a:solidFill>
              </a:rPr>
              <a:t>Hepática de glucosa y su utilización por tejidos periféricos.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A7C0D24-D7A8-F849-946C-1548AECD7135}"/>
              </a:ext>
            </a:extLst>
          </p:cNvPr>
          <p:cNvSpPr/>
          <p:nvPr/>
        </p:nvSpPr>
        <p:spPr>
          <a:xfrm>
            <a:off x="9131268" y="6421807"/>
            <a:ext cx="2713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solidFill>
                  <a:schemeClr val="bg1"/>
                </a:solidFill>
                <a:latin typeface="ITCGaramondStd"/>
              </a:rPr>
              <a:t>Anesthesiology 2017; 126:547–60 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534D21-B50D-AE4F-A519-C17E4C9FC875}"/>
              </a:ext>
            </a:extLst>
          </p:cNvPr>
          <p:cNvSpPr/>
          <p:nvPr/>
        </p:nvSpPr>
        <p:spPr>
          <a:xfrm>
            <a:off x="396622" y="6206363"/>
            <a:ext cx="4257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eciliaLTStd"/>
              </a:rPr>
              <a:t>Diabetes Care 2009, 32:1119-1131. </a:t>
            </a:r>
            <a:endParaRPr lang="es-AR" dirty="0">
              <a:effectLst/>
              <a:latin typeface="CaeciliaLTStd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CBBE30F-60B7-4D4D-9E3E-6163B0F47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543" y="1890"/>
            <a:ext cx="7523266" cy="52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17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árbol&#10;&#10;Descripción generada automáticamente">
            <a:extLst>
              <a:ext uri="{FF2B5EF4-FFF2-40B4-BE49-F238E27FC236}">
                <a16:creationId xmlns:a16="http://schemas.microsoft.com/office/drawing/2014/main" id="{E28CCB85-3511-BA43-BAD9-3BB330AB9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9" r="-1" b="-1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F61DAD-26F8-C44E-8A69-5B1285CABF60}"/>
              </a:ext>
            </a:extLst>
          </p:cNvPr>
          <p:cNvSpPr txBox="1"/>
          <p:nvPr/>
        </p:nvSpPr>
        <p:spPr>
          <a:xfrm>
            <a:off x="9216767" y="6132263"/>
            <a:ext cx="250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drbejar@gmail.com</a:t>
            </a:r>
            <a:endParaRPr lang="es-AR" dirty="0"/>
          </a:p>
          <a:p>
            <a:r>
              <a:rPr lang="es-AR" dirty="0"/>
              <a:t>www.drjohnbejar.com.ar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755B2E-76F5-524A-8C94-7F54F2A9BDF0}"/>
              </a:ext>
            </a:extLst>
          </p:cNvPr>
          <p:cNvSpPr/>
          <p:nvPr/>
        </p:nvSpPr>
        <p:spPr>
          <a:xfrm>
            <a:off x="2114534" y="5934670"/>
            <a:ext cx="473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407604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texto, captura de pantalla&#10;&#10;Descripción generada automáticamente">
            <a:extLst>
              <a:ext uri="{FF2B5EF4-FFF2-40B4-BE49-F238E27FC236}">
                <a16:creationId xmlns:a16="http://schemas.microsoft.com/office/drawing/2014/main" id="{E935CA64-8B9A-E449-9699-6E445BB3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07" y="691156"/>
            <a:ext cx="7589091" cy="514160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62AF4C-2C93-B740-B548-FA1978D5C7CA}"/>
              </a:ext>
            </a:extLst>
          </p:cNvPr>
          <p:cNvSpPr/>
          <p:nvPr/>
        </p:nvSpPr>
        <p:spPr>
          <a:xfrm>
            <a:off x="6511577" y="5840628"/>
            <a:ext cx="5036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latin typeface="AdvPSA336"/>
              </a:rPr>
              <a:t>Optimal Glucose Management in the Perioperative Period </a:t>
            </a:r>
            <a:endParaRPr lang="es-AR" sz="1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B9F8A0-3648-9448-9270-3AAC970763AD}"/>
              </a:ext>
            </a:extLst>
          </p:cNvPr>
          <p:cNvSpPr/>
          <p:nvPr/>
        </p:nvSpPr>
        <p:spPr>
          <a:xfrm>
            <a:off x="8830353" y="6367115"/>
            <a:ext cx="3080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latin typeface="AdvPSA334"/>
              </a:rPr>
              <a:t>Surg Clin N Am 95 (2015) 337–354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34214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85ACA04-6569-514F-9404-2BDC8530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3"/>
            <a:ext cx="7773988" cy="47079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540AF63-FA05-584B-AE4E-B98B1EE40A85}"/>
              </a:ext>
            </a:extLst>
          </p:cNvPr>
          <p:cNvSpPr/>
          <p:nvPr/>
        </p:nvSpPr>
        <p:spPr>
          <a:xfrm>
            <a:off x="204788" y="49302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solidFill>
                  <a:srgbClr val="111111"/>
                </a:solidFill>
                <a:latin typeface="SjdmjsAdvTT3713a231"/>
              </a:rPr>
              <a:t>Pathogenesis of stress hyperglycemia. </a:t>
            </a:r>
            <a:r>
              <a:rPr lang="es-AR" dirty="0">
                <a:solidFill>
                  <a:srgbClr val="111111"/>
                </a:solidFill>
                <a:latin typeface="JhyyjbAdvTT50a2f13e.I"/>
              </a:rPr>
              <a:t>FFA </a:t>
            </a:r>
            <a:r>
              <a:rPr lang="es-AR" dirty="0">
                <a:solidFill>
                  <a:srgbClr val="111111"/>
                </a:solidFill>
                <a:latin typeface="SjdmjsAdvTT3713a231"/>
              </a:rPr>
              <a:t>free fatty acids, </a:t>
            </a:r>
            <a:r>
              <a:rPr lang="es-AR" dirty="0">
                <a:solidFill>
                  <a:srgbClr val="111111"/>
                </a:solidFill>
                <a:latin typeface="JhyyjbAdvTT50a2f13e.I"/>
              </a:rPr>
              <a:t>GLUT </a:t>
            </a:r>
            <a:r>
              <a:rPr lang="es-AR" dirty="0">
                <a:solidFill>
                  <a:srgbClr val="111111"/>
                </a:solidFill>
                <a:latin typeface="SjdmjsAdvTT3713a231"/>
              </a:rPr>
              <a:t>glucose transporter type, </a:t>
            </a:r>
            <a:r>
              <a:rPr lang="es-AR" dirty="0">
                <a:solidFill>
                  <a:srgbClr val="111111"/>
                </a:solidFill>
                <a:latin typeface="JhyyjbAdvTT50a2f13e.I"/>
              </a:rPr>
              <a:t>IL </a:t>
            </a:r>
            <a:r>
              <a:rPr lang="es-AR" dirty="0">
                <a:solidFill>
                  <a:srgbClr val="111111"/>
                </a:solidFill>
                <a:latin typeface="SjdmjsAdvTT3713a231"/>
              </a:rPr>
              <a:t>interleukin, </a:t>
            </a:r>
            <a:r>
              <a:rPr lang="es-AR" dirty="0">
                <a:solidFill>
                  <a:srgbClr val="111111"/>
                </a:solidFill>
                <a:latin typeface="JhyyjbAdvTT50a2f13e.I"/>
              </a:rPr>
              <a:t>TNF-</a:t>
            </a:r>
            <a:r>
              <a:rPr lang="el-GR" dirty="0">
                <a:solidFill>
                  <a:srgbClr val="111111"/>
                </a:solidFill>
                <a:latin typeface="YwtxsrAdvTT50a2f13e.I+03"/>
              </a:rPr>
              <a:t>α </a:t>
            </a:r>
            <a:r>
              <a:rPr lang="es-AR" dirty="0">
                <a:solidFill>
                  <a:srgbClr val="111111"/>
                </a:solidFill>
                <a:latin typeface="SjdmjsAdvTT3713a231"/>
              </a:rPr>
              <a:t>tumor necrosis factor-</a:t>
            </a:r>
            <a:r>
              <a:rPr lang="el-GR" dirty="0">
                <a:solidFill>
                  <a:srgbClr val="111111"/>
                </a:solidFill>
                <a:latin typeface="LrhpxtAdvTT3713a231+03"/>
              </a:rPr>
              <a:t>α </a:t>
            </a:r>
            <a:endParaRPr lang="el-G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6ADE6B-6417-5F4B-8D5A-1D303211F2B0}"/>
              </a:ext>
            </a:extLst>
          </p:cNvPr>
          <p:cNvSpPr/>
          <p:nvPr/>
        </p:nvSpPr>
        <p:spPr>
          <a:xfrm>
            <a:off x="2776537" y="5983070"/>
            <a:ext cx="869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111111"/>
                </a:solidFill>
                <a:latin typeface="CytknfAdvTTb8864ccf.B"/>
              </a:rPr>
              <a:t>Stress Hyperglycemia During Surgery and Anesthesia: Pathogenesis and Clinical Implications 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F40558A-6EFA-C24D-A849-9029A1E712BE}"/>
              </a:ext>
            </a:extLst>
          </p:cNvPr>
          <p:cNvSpPr/>
          <p:nvPr/>
        </p:nvSpPr>
        <p:spPr>
          <a:xfrm>
            <a:off x="7124700" y="6444735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arial" panose="020B0604020202020204" pitchFamily="34" charset="0"/>
              </a:rPr>
              <a:t>Curr Diab Rep 2016 Mar;16(3):33.</a:t>
            </a:r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B9D0D3-9C31-714E-ACC5-39AB82DE5456}"/>
              </a:ext>
            </a:extLst>
          </p:cNvPr>
          <p:cNvSpPr/>
          <p:nvPr/>
        </p:nvSpPr>
        <p:spPr>
          <a:xfrm>
            <a:off x="7634461" y="2965977"/>
            <a:ext cx="454397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AR" dirty="0"/>
              <a:t>Disminución de la acción de la insulina, Insulino Resistencia, </a:t>
            </a:r>
          </a:p>
          <a:p>
            <a:r>
              <a:rPr lang="es-AR" dirty="0"/>
              <a:t>disminución de la captación de glucosa por tejidos periféricos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01EC6D-E95B-5E4E-9450-6EF9DC70239D}"/>
              </a:ext>
            </a:extLst>
          </p:cNvPr>
          <p:cNvSpPr txBox="1"/>
          <p:nvPr/>
        </p:nvSpPr>
        <p:spPr>
          <a:xfrm>
            <a:off x="7673625" y="136266"/>
            <a:ext cx="196419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Ayuno prolongado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B19306-6F26-5748-8287-920B75B8F9DD}"/>
              </a:ext>
            </a:extLst>
          </p:cNvPr>
          <p:cNvSpPr txBox="1"/>
          <p:nvPr/>
        </p:nvSpPr>
        <p:spPr>
          <a:xfrm>
            <a:off x="7673625" y="4844251"/>
            <a:ext cx="295305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Hiperglucemia máxima  día 1,</a:t>
            </a:r>
          </a:p>
          <a:p>
            <a:r>
              <a:rPr lang="es-AR" dirty="0"/>
              <a:t> y durar hasta 21 días 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F0A215EE-24BF-0F4B-9E28-180420D99D3C}"/>
              </a:ext>
            </a:extLst>
          </p:cNvPr>
          <p:cNvSpPr/>
          <p:nvPr/>
        </p:nvSpPr>
        <p:spPr>
          <a:xfrm>
            <a:off x="8377153" y="858338"/>
            <a:ext cx="1114792" cy="826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80BE0F-3365-F047-8058-FF85157233E4}"/>
              </a:ext>
            </a:extLst>
          </p:cNvPr>
          <p:cNvSpPr txBox="1"/>
          <p:nvPr/>
        </p:nvSpPr>
        <p:spPr>
          <a:xfrm>
            <a:off x="7952453" y="1953030"/>
            <a:ext cx="23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Carga de carbohidratos</a:t>
            </a:r>
          </a:p>
        </p:txBody>
      </p:sp>
    </p:spTree>
    <p:extLst>
      <p:ext uri="{BB962C8B-B14F-4D97-AF65-F5344CB8AC3E}">
        <p14:creationId xmlns:p14="http://schemas.microsoft.com/office/powerpoint/2010/main" val="42517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A83D649-0ADC-0048-A9C2-158C0926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92" y="212650"/>
            <a:ext cx="11124903" cy="53800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2AE41ED-5365-884A-B58F-1A5D87B75C29}"/>
              </a:ext>
            </a:extLst>
          </p:cNvPr>
          <p:cNvSpPr/>
          <p:nvPr/>
        </p:nvSpPr>
        <p:spPr>
          <a:xfrm>
            <a:off x="6385892" y="6008799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211E1E"/>
                </a:solidFill>
                <a:latin typeface="Shaker2Lancet"/>
              </a:rPr>
              <a:t>Stress hyperglycaemia </a:t>
            </a:r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3EEEA5-5C0E-CC4C-BF40-E2DBB9E8C600}"/>
              </a:ext>
            </a:extLst>
          </p:cNvPr>
          <p:cNvSpPr/>
          <p:nvPr/>
        </p:nvSpPr>
        <p:spPr>
          <a:xfrm>
            <a:off x="9044268" y="6193465"/>
            <a:ext cx="2764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i="1" dirty="0">
                <a:latin typeface="Shaker2Lancet"/>
              </a:rPr>
              <a:t>Lancet </a:t>
            </a:r>
            <a:r>
              <a:rPr lang="es-AR" sz="1600" b="1" dirty="0">
                <a:latin typeface="Shaker2Lancet"/>
              </a:rPr>
              <a:t>2009; 373: 1798–807 </a:t>
            </a:r>
            <a:endParaRPr lang="es-AR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C60766-E686-884F-ADD8-9A1C529E2A77}"/>
              </a:ext>
            </a:extLst>
          </p:cNvPr>
          <p:cNvSpPr txBox="1"/>
          <p:nvPr/>
        </p:nvSpPr>
        <p:spPr>
          <a:xfrm>
            <a:off x="3010011" y="432280"/>
            <a:ext cx="1149674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/>
              <a:t>EDAD</a:t>
            </a:r>
          </a:p>
          <a:p>
            <a:r>
              <a:rPr lang="es-AR" dirty="0"/>
              <a:t>OBESIDAD</a:t>
            </a:r>
          </a:p>
          <a:p>
            <a:r>
              <a:rPr lang="es-AR" dirty="0"/>
              <a:t>CRÍTICOS  </a:t>
            </a:r>
          </a:p>
        </p:txBody>
      </p:sp>
    </p:spTree>
    <p:extLst>
      <p:ext uri="{BB962C8B-B14F-4D97-AF65-F5344CB8AC3E}">
        <p14:creationId xmlns:p14="http://schemas.microsoft.com/office/powerpoint/2010/main" val="56997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F43F24-9952-F14B-A3D9-F991A1EB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80" y="123329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s-AR" sz="2800" dirty="0">
                <a:solidFill>
                  <a:srgbClr val="FF0000"/>
                </a:solidFill>
              </a:rPr>
              <a:t>Afecta a pacientes diabéticos y no diabéticos por igual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71ECC-15E4-A347-B8F3-8DF16049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80" y="1853718"/>
            <a:ext cx="3757082" cy="48809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r>
              <a:rPr lang="es-AR" sz="2000" dirty="0"/>
              <a:t>“</a:t>
            </a:r>
            <a:r>
              <a:rPr lang="es-AR" sz="2400" dirty="0"/>
              <a:t>No diabéticos con hiperglucemia perioperatoria, tienen dos veces mas riesgo de eventos adversos y morbi-mortalidad incrementada a los 30 dias”. 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s-AR" sz="1700" dirty="0"/>
          </a:p>
          <a:p>
            <a:pPr marL="0" indent="0">
              <a:buNone/>
            </a:pPr>
            <a:endParaRPr lang="es-AR" sz="17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pPr marL="0" indent="0">
              <a:buNone/>
            </a:pPr>
            <a:r>
              <a:rPr lang="es-AR" sz="1600" dirty="0"/>
              <a:t>Importance of perioperative glycemic control in general surgery: a report from the surgical care and outcomes assessment program. </a:t>
            </a:r>
            <a:r>
              <a:rPr lang="es-AR" sz="1600" i="1" dirty="0"/>
              <a:t>Ann Surg. </a:t>
            </a:r>
            <a:r>
              <a:rPr lang="es-AR" sz="1600" dirty="0"/>
              <a:t>2013;257:8–14. </a:t>
            </a:r>
          </a:p>
          <a:p>
            <a:pPr marL="0" indent="0">
              <a:buNone/>
            </a:pPr>
            <a:endParaRPr lang="es-AR" sz="1700" dirty="0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32828AF7-F2B4-AA45-B48D-39D23047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243" y="3053850"/>
            <a:ext cx="5360417" cy="340386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00D9900-A02F-AB4E-A3AB-B23F29E9225D}"/>
              </a:ext>
            </a:extLst>
          </p:cNvPr>
          <p:cNvSpPr/>
          <p:nvPr/>
        </p:nvSpPr>
        <p:spPr>
          <a:xfrm>
            <a:off x="9329293" y="6270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TimesNewRomanPS"/>
              </a:rPr>
              <a:t> </a:t>
            </a:r>
            <a:endParaRPr lang="es-AR" dirty="0"/>
          </a:p>
        </p:txBody>
      </p:sp>
      <p:pic>
        <p:nvPicPr>
          <p:cNvPr id="7" name="Imagen 6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86CAD7F-D676-DB40-9FF7-2E247F03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76" y="86821"/>
            <a:ext cx="5544831" cy="32547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74B4ECF-A564-5540-B992-07CE356A622B}"/>
              </a:ext>
            </a:extLst>
          </p:cNvPr>
          <p:cNvSpPr txBox="1"/>
          <p:nvPr/>
        </p:nvSpPr>
        <p:spPr>
          <a:xfrm>
            <a:off x="171980" y="4155617"/>
            <a:ext cx="454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SCOAP </a:t>
            </a:r>
          </a:p>
          <a:p>
            <a:r>
              <a:rPr lang="es-AR" dirty="0"/>
              <a:t>surgical care outcomes assessment program. 2010-2012   40.000 pacientes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5B632A-C393-FF47-8329-3C2003BC73B1}"/>
              </a:ext>
            </a:extLst>
          </p:cNvPr>
          <p:cNvSpPr txBox="1"/>
          <p:nvPr/>
        </p:nvSpPr>
        <p:spPr>
          <a:xfrm>
            <a:off x="9762479" y="4432616"/>
            <a:ext cx="22575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>
                    <a:lumMod val="95000"/>
                    <a:lumOff val="5000"/>
                  </a:schemeClr>
                </a:solidFill>
              </a:rPr>
              <a:t>Odds ratio 5,1</a:t>
            </a:r>
          </a:p>
          <a:p>
            <a:r>
              <a:rPr lang="es-AR" dirty="0">
                <a:solidFill>
                  <a:schemeClr val="bg1">
                    <a:lumMod val="95000"/>
                    <a:lumOff val="5000"/>
                  </a:schemeClr>
                </a:solidFill>
              </a:rPr>
              <a:t>Glucemia &gt; 180 mg/dl</a:t>
            </a:r>
          </a:p>
        </p:txBody>
      </p:sp>
    </p:spTree>
    <p:extLst>
      <p:ext uri="{BB962C8B-B14F-4D97-AF65-F5344CB8AC3E}">
        <p14:creationId xmlns:p14="http://schemas.microsoft.com/office/powerpoint/2010/main" val="3301695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6FEFB-BFAF-F247-AB4C-2BBF294C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5" y="18255"/>
            <a:ext cx="10515600" cy="13255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s-AR" dirty="0"/>
              <a:t>Como se explica 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E652C-C2DB-E946-9F25-7E81437F4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65" y="1559857"/>
            <a:ext cx="10515600" cy="435133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sz="3200" dirty="0">
                <a:solidFill>
                  <a:srgbClr val="FF0000"/>
                </a:solidFill>
              </a:rPr>
              <a:t>1) Que la hiperglucemia es un marcador de estrés quirúrgico y  severidad de enfermedad en pacientes no diabéticos.</a:t>
            </a:r>
          </a:p>
          <a:p>
            <a:pPr marL="0" indent="0">
              <a:buNone/>
            </a:pPr>
            <a:r>
              <a:rPr lang="es-AR" sz="3200" dirty="0">
                <a:solidFill>
                  <a:srgbClr val="FF0000"/>
                </a:solidFill>
              </a:rPr>
              <a:t>2)Que el estrés quirúrgico y la magnitud de la cirugía produce insulinoresistencia e  hiperglucemia. </a:t>
            </a:r>
            <a:endParaRPr lang="es-AR" sz="3200" dirty="0"/>
          </a:p>
          <a:p>
            <a:pPr marL="0" indent="0">
              <a:buNone/>
            </a:pPr>
            <a:r>
              <a:rPr lang="es-AR" sz="3200" dirty="0"/>
              <a:t>3) Que la terapia con insulina en  no diabéticos , es sub indicada aún con glucemias elevadas.</a:t>
            </a:r>
          </a:p>
          <a:p>
            <a:pPr marL="0" indent="0">
              <a:buNone/>
            </a:pPr>
            <a:r>
              <a:rPr lang="es-AR" sz="3200" dirty="0">
                <a:solidFill>
                  <a:srgbClr val="FF0000"/>
                </a:solidFill>
              </a:rPr>
              <a:t>4) El paciente con diabetes tiene un estado adaptativo y hasta “protector” a la hiperglucemia.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BAD518-A181-E444-BFAC-3B519E5752E8}"/>
              </a:ext>
            </a:extLst>
          </p:cNvPr>
          <p:cNvSpPr/>
          <p:nvPr/>
        </p:nvSpPr>
        <p:spPr>
          <a:xfrm>
            <a:off x="8790619" y="6127234"/>
            <a:ext cx="300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"/>
              </a:rPr>
              <a:t>Ann Surg </a:t>
            </a:r>
            <a:r>
              <a:rPr lang="es-A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NewRomanPS"/>
              </a:rPr>
              <a:t>2015;261:97–103</a:t>
            </a:r>
            <a:endParaRPr lang="es-A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2008</Words>
  <Application>Microsoft Macintosh PowerPoint</Application>
  <PresentationFormat>Panorámica</PresentationFormat>
  <Paragraphs>309</Paragraphs>
  <Slides>40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80" baseType="lpstr">
      <vt:lpstr>AdvMacT_R</vt:lpstr>
      <vt:lpstr>AdvOT0df72554.B</vt:lpstr>
      <vt:lpstr>AdvOT4dfa5ba6</vt:lpstr>
      <vt:lpstr>AdvOT4dfa5ba6+20</vt:lpstr>
      <vt:lpstr>AdvP3EE027</vt:lpstr>
      <vt:lpstr>AdvP405AA6</vt:lpstr>
      <vt:lpstr>AdvP418142</vt:lpstr>
      <vt:lpstr>AdvPSA334</vt:lpstr>
      <vt:lpstr>AdvPSA336</vt:lpstr>
      <vt:lpstr>AdvTT7d6ad6bc</vt:lpstr>
      <vt:lpstr>AdvTTb01f720c</vt:lpstr>
      <vt:lpstr>AdvTTb01f720c+20</vt:lpstr>
      <vt:lpstr>AdvTTc9c3bd71</vt:lpstr>
      <vt:lpstr>AdvTTcf105b51</vt:lpstr>
      <vt:lpstr>AdvTTecf15426.B</vt:lpstr>
      <vt:lpstr>Aharoni</vt:lpstr>
      <vt:lpstr>arial</vt:lpstr>
      <vt:lpstr>arial</vt:lpstr>
      <vt:lpstr>CaeciliaLTStd</vt:lpstr>
      <vt:lpstr>Calibri</vt:lpstr>
      <vt:lpstr>Calibri Light</vt:lpstr>
      <vt:lpstr>CytknfAdvTTb8864ccf.B</vt:lpstr>
      <vt:lpstr>Helvetica Neue</vt:lpstr>
      <vt:lpstr>ITCGaramondStd</vt:lpstr>
      <vt:lpstr>JhyyjbAdvTT50a2f13e.I</vt:lpstr>
      <vt:lpstr>KwxklsAdvTTc488b0e6</vt:lpstr>
      <vt:lpstr>LrhpxtAdvTT3713a231+03</vt:lpstr>
      <vt:lpstr>MTSY</vt:lpstr>
      <vt:lpstr>OTNEJMScalaSansLF</vt:lpstr>
      <vt:lpstr>RvldwmAdvTT577c760c</vt:lpstr>
      <vt:lpstr>Shaker2Lancet</vt:lpstr>
      <vt:lpstr>SjdmjsAdvTT3713a231</vt:lpstr>
      <vt:lpstr>Times</vt:lpstr>
      <vt:lpstr>Times New Roman,Bold</vt:lpstr>
      <vt:lpstr>TimesNewRomanPS</vt:lpstr>
      <vt:lpstr>TrebuchetMS</vt:lpstr>
      <vt:lpstr>TrebuchetSCB</vt:lpstr>
      <vt:lpstr>Wingdings</vt:lpstr>
      <vt:lpstr>YwtxsrAdvTT50a2f13e.I+03</vt:lpstr>
      <vt:lpstr>Tema de Office</vt:lpstr>
      <vt:lpstr> Estrés Hiperglucémico</vt:lpstr>
      <vt:lpstr>Presentación de PowerPoint</vt:lpstr>
      <vt:lpstr>Tiene impacto  el manejo de la glucemia perioperatoria en la morbi- mortalidad?</vt:lpstr>
      <vt:lpstr>Que es el estrés hiperglucémico ?</vt:lpstr>
      <vt:lpstr>Presentación de PowerPoint</vt:lpstr>
      <vt:lpstr>Presentación de PowerPoint</vt:lpstr>
      <vt:lpstr>Presentación de PowerPoint</vt:lpstr>
      <vt:lpstr>Afecta a pacientes diabéticos y no diabéticos por igual ?</vt:lpstr>
      <vt:lpstr>Como se explica  ?</vt:lpstr>
      <vt:lpstr>Presentación de PowerPoint</vt:lpstr>
      <vt:lpstr>Presentación de PowerPoint</vt:lpstr>
      <vt:lpstr>Que tipo de cirugías?</vt:lpstr>
      <vt:lpstr>El Paciente Crítico </vt:lpstr>
      <vt:lpstr>Presentación de PowerPoint</vt:lpstr>
      <vt:lpstr>Evaluacion preoperatoria </vt:lpstr>
      <vt:lpstr>Presentación de PowerPoint</vt:lpstr>
      <vt:lpstr>Presentación de PowerPoint</vt:lpstr>
      <vt:lpstr>Presentación de PowerPoint</vt:lpstr>
      <vt:lpstr>Presentación de PowerPoint</vt:lpstr>
      <vt:lpstr>TARGET GLUCEMICO ?</vt:lpstr>
      <vt:lpstr>Porque no un valor mas estricto ?</vt:lpstr>
      <vt:lpstr>Presentación de PowerPoint</vt:lpstr>
      <vt:lpstr>Regimen de Alberti </vt:lpstr>
      <vt:lpstr>Presentación de PowerPoint</vt:lpstr>
      <vt:lpstr>Presentación de PowerPoint</vt:lpstr>
      <vt:lpstr>Hiperglucemia  &gt; 180 mg/dl </vt:lpstr>
      <vt:lpstr>Anesthesiology 2017; 126:547–60  </vt:lpstr>
      <vt:lpstr>VRIII infusion de insulina intravenosa a tasa variable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Variabilidad de la Glucemia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Estrés Hiperglucémico</dc:title>
  <dc:creator>JOHN BEJAR</dc:creator>
  <cp:lastModifiedBy>JOHN BEJAR</cp:lastModifiedBy>
  <cp:revision>36</cp:revision>
  <dcterms:created xsi:type="dcterms:W3CDTF">2019-09-21T15:42:11Z</dcterms:created>
  <dcterms:modified xsi:type="dcterms:W3CDTF">2019-09-29T10:09:06Z</dcterms:modified>
</cp:coreProperties>
</file>